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30"/>
  </p:handoutMasterIdLst>
  <p:sldIdLst>
    <p:sldId id="257" r:id="rId2"/>
    <p:sldId id="258" r:id="rId3"/>
    <p:sldId id="286" r:id="rId4"/>
    <p:sldId id="282" r:id="rId5"/>
    <p:sldId id="285" r:id="rId6"/>
    <p:sldId id="280" r:id="rId7"/>
    <p:sldId id="303" r:id="rId8"/>
    <p:sldId id="265" r:id="rId9"/>
    <p:sldId id="266" r:id="rId10"/>
    <p:sldId id="283" r:id="rId11"/>
    <p:sldId id="284" r:id="rId12"/>
    <p:sldId id="287" r:id="rId13"/>
    <p:sldId id="288" r:id="rId14"/>
    <p:sldId id="289" r:id="rId15"/>
    <p:sldId id="290" r:id="rId16"/>
    <p:sldId id="291" r:id="rId17"/>
    <p:sldId id="296" r:id="rId18"/>
    <p:sldId id="292" r:id="rId19"/>
    <p:sldId id="293" r:id="rId20"/>
    <p:sldId id="294" r:id="rId21"/>
    <p:sldId id="295" r:id="rId22"/>
    <p:sldId id="297" r:id="rId23"/>
    <p:sldId id="302" r:id="rId24"/>
    <p:sldId id="298" r:id="rId25"/>
    <p:sldId id="299" r:id="rId26"/>
    <p:sldId id="300" r:id="rId27"/>
    <p:sldId id="301" r:id="rId28"/>
    <p:sldId id="281" r:id="rId29"/>
  </p:sldIdLst>
  <p:sldSz cx="12192000" cy="6858000"/>
  <p:notesSz cx="6889750" cy="1002188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Style léger 2 - Accentuation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8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fr-FR"/>
          </a:p>
        </p:txBody>
      </p:sp>
      <p:sp>
        <p:nvSpPr>
          <p:cNvPr id="3" name="Espace réservé de la date 2"/>
          <p:cNvSpPr>
            <a:spLocks noGrp="1"/>
          </p:cNvSpPr>
          <p:nvPr>
            <p:ph type="dt" sz="quarter" idx="1"/>
          </p:nvPr>
        </p:nvSpPr>
        <p:spPr>
          <a:xfrm>
            <a:off x="3902597" y="0"/>
            <a:ext cx="2985558" cy="502835"/>
          </a:xfrm>
          <a:prstGeom prst="rect">
            <a:avLst/>
          </a:prstGeom>
        </p:spPr>
        <p:txBody>
          <a:bodyPr vert="horz" lIns="96634" tIns="48317" rIns="96634" bIns="48317" rtlCol="0"/>
          <a:lstStyle>
            <a:lvl1pPr algn="r">
              <a:defRPr sz="1300"/>
            </a:lvl1pPr>
          </a:lstStyle>
          <a:p>
            <a:fld id="{A483FF45-265A-4E2F-8BBA-7655BBAD4692}" type="datetimeFigureOut">
              <a:rPr lang="fr-FR" smtClean="0"/>
              <a:t>16/10/2018</a:t>
            </a:fld>
            <a:endParaRPr lang="fr-FR"/>
          </a:p>
        </p:txBody>
      </p:sp>
      <p:sp>
        <p:nvSpPr>
          <p:cNvPr id="4" name="Espace réservé du pied de page 3"/>
          <p:cNvSpPr>
            <a:spLocks noGrp="1"/>
          </p:cNvSpPr>
          <p:nvPr>
            <p:ph type="ftr" sz="quarter" idx="2"/>
          </p:nvPr>
        </p:nvSpPr>
        <p:spPr>
          <a:xfrm>
            <a:off x="0" y="9519055"/>
            <a:ext cx="2985558" cy="502834"/>
          </a:xfrm>
          <a:prstGeom prst="rect">
            <a:avLst/>
          </a:prstGeom>
        </p:spPr>
        <p:txBody>
          <a:bodyPr vert="horz" lIns="96634" tIns="48317" rIns="96634" bIns="48317" rtlCol="0" anchor="b"/>
          <a:lstStyle>
            <a:lvl1pPr algn="l">
              <a:defRPr sz="1300"/>
            </a:lvl1pPr>
          </a:lstStyle>
          <a:p>
            <a:endParaRPr lang="fr-FR"/>
          </a:p>
        </p:txBody>
      </p:sp>
      <p:sp>
        <p:nvSpPr>
          <p:cNvPr id="5" name="Espace réservé du numéro de diapositive 4"/>
          <p:cNvSpPr>
            <a:spLocks noGrp="1"/>
          </p:cNvSpPr>
          <p:nvPr>
            <p:ph type="sldNum" sz="quarter" idx="3"/>
          </p:nvPr>
        </p:nvSpPr>
        <p:spPr>
          <a:xfrm>
            <a:off x="3902597" y="9519055"/>
            <a:ext cx="2985558" cy="502834"/>
          </a:xfrm>
          <a:prstGeom prst="rect">
            <a:avLst/>
          </a:prstGeom>
        </p:spPr>
        <p:txBody>
          <a:bodyPr vert="horz" lIns="96634" tIns="48317" rIns="96634" bIns="48317" rtlCol="0" anchor="b"/>
          <a:lstStyle>
            <a:lvl1pPr algn="r">
              <a:defRPr sz="1300"/>
            </a:lvl1pPr>
          </a:lstStyle>
          <a:p>
            <a:fld id="{09569E7D-8501-45C0-8F1E-05216A139AA4}" type="slidenum">
              <a:rPr lang="fr-FR" smtClean="0"/>
              <a:t>‹N°›</a:t>
            </a:fld>
            <a:endParaRPr lang="fr-FR"/>
          </a:p>
        </p:txBody>
      </p:sp>
    </p:spTree>
    <p:extLst>
      <p:ext uri="{BB962C8B-B14F-4D97-AF65-F5344CB8AC3E}">
        <p14:creationId xmlns:p14="http://schemas.microsoft.com/office/powerpoint/2010/main" val="297921051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10/16/2018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‹N°›</a:t>
            </a:fld>
            <a:endParaRPr lang="en-US" dirty="0">
              <a:solidFill>
                <a:srgbClr val="90C226"/>
              </a:solidFill>
            </a:endParaRPr>
          </a:p>
        </p:txBody>
      </p:sp>
    </p:spTree>
    <p:extLst>
      <p:ext uri="{BB962C8B-B14F-4D97-AF65-F5344CB8AC3E}">
        <p14:creationId xmlns:p14="http://schemas.microsoft.com/office/powerpoint/2010/main" val="2757292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10/16/2018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‹N°›</a:t>
            </a:fld>
            <a:endParaRPr lang="en-US" dirty="0">
              <a:solidFill>
                <a:srgbClr val="90C226"/>
              </a:solidFill>
            </a:endParaRPr>
          </a:p>
        </p:txBody>
      </p:sp>
    </p:spTree>
    <p:extLst>
      <p:ext uri="{BB962C8B-B14F-4D97-AF65-F5344CB8AC3E}">
        <p14:creationId xmlns:p14="http://schemas.microsoft.com/office/powerpoint/2010/main" val="3942029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10/16/2018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‹N°›</a:t>
            </a:fld>
            <a:endParaRPr lang="en-US" dirty="0">
              <a:solidFill>
                <a:srgbClr val="90C226"/>
              </a:solidFill>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82239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10/16/2018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‹N°›</a:t>
            </a:fld>
            <a:endParaRPr lang="en-US" dirty="0">
              <a:solidFill>
                <a:srgbClr val="90C226"/>
              </a:solidFill>
            </a:endParaRPr>
          </a:p>
        </p:txBody>
      </p:sp>
    </p:spTree>
    <p:extLst>
      <p:ext uri="{BB962C8B-B14F-4D97-AF65-F5344CB8AC3E}">
        <p14:creationId xmlns:p14="http://schemas.microsoft.com/office/powerpoint/2010/main" val="3071308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10/16/2018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‹N°›</a:t>
            </a:fld>
            <a:endParaRPr lang="en-US" dirty="0">
              <a:solidFill>
                <a:srgbClr val="90C226"/>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5047771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10/16/2018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‹N°›</a:t>
            </a:fld>
            <a:endParaRPr lang="en-US" dirty="0">
              <a:solidFill>
                <a:srgbClr val="90C226"/>
              </a:solidFill>
            </a:endParaRPr>
          </a:p>
        </p:txBody>
      </p:sp>
    </p:spTree>
    <p:extLst>
      <p:ext uri="{BB962C8B-B14F-4D97-AF65-F5344CB8AC3E}">
        <p14:creationId xmlns:p14="http://schemas.microsoft.com/office/powerpoint/2010/main" val="429683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solidFill>
                  <a:prstClr val="black">
                    <a:tint val="75000"/>
                  </a:prstClr>
                </a:solidFill>
              </a:rPr>
              <a:pPr/>
              <a:t>10/16/2018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9333C77-0158-454C-844F-B7AB9BD7DAD4}" type="slidenum">
              <a:rPr lang="en-US" dirty="0">
                <a:solidFill>
                  <a:srgbClr val="90C226"/>
                </a:solidFill>
              </a:rPr>
              <a:pPr/>
              <a:t>‹N°›</a:t>
            </a:fld>
            <a:endParaRPr lang="en-US" dirty="0">
              <a:solidFill>
                <a:srgbClr val="90C226"/>
              </a:solidFill>
            </a:endParaRPr>
          </a:p>
        </p:txBody>
      </p:sp>
    </p:spTree>
    <p:extLst>
      <p:ext uri="{BB962C8B-B14F-4D97-AF65-F5344CB8AC3E}">
        <p14:creationId xmlns:p14="http://schemas.microsoft.com/office/powerpoint/2010/main" val="31233031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10/16/2018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‹N°›</a:t>
            </a:fld>
            <a:endParaRPr lang="en-US" dirty="0">
              <a:solidFill>
                <a:srgbClr val="90C226"/>
              </a:solidFill>
            </a:endParaRPr>
          </a:p>
        </p:txBody>
      </p:sp>
    </p:spTree>
    <p:extLst>
      <p:ext uri="{BB962C8B-B14F-4D97-AF65-F5344CB8AC3E}">
        <p14:creationId xmlns:p14="http://schemas.microsoft.com/office/powerpoint/2010/main" val="2934358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10/16/2018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‹N°›</a:t>
            </a:fld>
            <a:endParaRPr lang="en-US" dirty="0">
              <a:solidFill>
                <a:srgbClr val="90C226"/>
              </a:solidFill>
            </a:endParaRPr>
          </a:p>
        </p:txBody>
      </p:sp>
    </p:spTree>
    <p:extLst>
      <p:ext uri="{BB962C8B-B14F-4D97-AF65-F5344CB8AC3E}">
        <p14:creationId xmlns:p14="http://schemas.microsoft.com/office/powerpoint/2010/main" val="1667616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10/16/2018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‹N°›</a:t>
            </a:fld>
            <a:endParaRPr lang="en-US" dirty="0">
              <a:solidFill>
                <a:srgbClr val="90C226"/>
              </a:solidFill>
            </a:endParaRPr>
          </a:p>
        </p:txBody>
      </p:sp>
    </p:spTree>
    <p:extLst>
      <p:ext uri="{BB962C8B-B14F-4D97-AF65-F5344CB8AC3E}">
        <p14:creationId xmlns:p14="http://schemas.microsoft.com/office/powerpoint/2010/main" val="1912303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solidFill>
                  <a:prstClr val="black">
                    <a:tint val="75000"/>
                  </a:prstClr>
                </a:solidFill>
              </a:rPr>
              <a:pPr/>
              <a:t>10/16/2018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FF9F0C5-380F-41C2-899A-BAC0F0927E16}" type="slidenum">
              <a:rPr lang="en-US" dirty="0">
                <a:solidFill>
                  <a:srgbClr val="90C226"/>
                </a:solidFill>
              </a:rPr>
              <a:pPr/>
              <a:t>‹N°›</a:t>
            </a:fld>
            <a:endParaRPr lang="en-US" dirty="0">
              <a:solidFill>
                <a:srgbClr val="90C226"/>
              </a:solidFill>
            </a:endParaRPr>
          </a:p>
        </p:txBody>
      </p:sp>
    </p:spTree>
    <p:extLst>
      <p:ext uri="{BB962C8B-B14F-4D97-AF65-F5344CB8AC3E}">
        <p14:creationId xmlns:p14="http://schemas.microsoft.com/office/powerpoint/2010/main" val="3067507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tint val="75000"/>
                  </a:prstClr>
                </a:solidFill>
              </a:rPr>
              <a:pPr/>
              <a:t>10/16/2018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srgbClr val="90C226"/>
                </a:solidFill>
              </a:rPr>
              <a:pPr/>
              <a:t>‹N°›</a:t>
            </a:fld>
            <a:endParaRPr lang="en-US" dirty="0">
              <a:solidFill>
                <a:srgbClr val="90C226"/>
              </a:solidFill>
            </a:endParaRPr>
          </a:p>
        </p:txBody>
      </p:sp>
    </p:spTree>
    <p:extLst>
      <p:ext uri="{BB962C8B-B14F-4D97-AF65-F5344CB8AC3E}">
        <p14:creationId xmlns:p14="http://schemas.microsoft.com/office/powerpoint/2010/main" val="3628997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tint val="75000"/>
                  </a:prstClr>
                </a:solidFill>
              </a:rPr>
              <a:pPr/>
              <a:t>10/16/2018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90C226"/>
                </a:solidFill>
              </a:rPr>
              <a:pPr/>
              <a:t>‹N°›</a:t>
            </a:fld>
            <a:endParaRPr lang="en-US" dirty="0">
              <a:solidFill>
                <a:srgbClr val="90C226"/>
              </a:solidFill>
            </a:endParaRPr>
          </a:p>
        </p:txBody>
      </p:sp>
    </p:spTree>
    <p:extLst>
      <p:ext uri="{BB962C8B-B14F-4D97-AF65-F5344CB8AC3E}">
        <p14:creationId xmlns:p14="http://schemas.microsoft.com/office/powerpoint/2010/main" val="1004782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tint val="75000"/>
                  </a:prstClr>
                </a:solidFill>
              </a:rPr>
              <a:pPr/>
              <a:t>10/16/2018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srgbClr val="90C226"/>
                </a:solidFill>
              </a:rPr>
              <a:pPr/>
              <a:t>‹N°›</a:t>
            </a:fld>
            <a:endParaRPr lang="en-US" dirty="0">
              <a:solidFill>
                <a:srgbClr val="90C226"/>
              </a:solidFill>
            </a:endParaRPr>
          </a:p>
        </p:txBody>
      </p:sp>
    </p:spTree>
    <p:extLst>
      <p:ext uri="{BB962C8B-B14F-4D97-AF65-F5344CB8AC3E}">
        <p14:creationId xmlns:p14="http://schemas.microsoft.com/office/powerpoint/2010/main" val="1779995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smtClean="0"/>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2A54C80-263E-416B-A8E0-580EDEADCBDC}" type="datetimeFigureOut">
              <a:rPr lang="en-US" dirty="0">
                <a:solidFill>
                  <a:prstClr val="black">
                    <a:tint val="75000"/>
                  </a:prstClr>
                </a:solidFill>
              </a:rPr>
              <a:pPr/>
              <a:t>10/16/2018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9954A3-9DFD-4C44-94BA-B95130A3BA1C}" type="slidenum">
              <a:rPr lang="en-US" dirty="0">
                <a:solidFill>
                  <a:srgbClr val="90C226"/>
                </a:solidFill>
              </a:rPr>
              <a:pPr/>
              <a:t>‹N°›</a:t>
            </a:fld>
            <a:endParaRPr lang="en-US" dirty="0">
              <a:solidFill>
                <a:srgbClr val="90C226"/>
              </a:solidFill>
            </a:endParaRPr>
          </a:p>
        </p:txBody>
      </p:sp>
    </p:spTree>
    <p:extLst>
      <p:ext uri="{BB962C8B-B14F-4D97-AF65-F5344CB8AC3E}">
        <p14:creationId xmlns:p14="http://schemas.microsoft.com/office/powerpoint/2010/main" val="4260190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10/16/2018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90C226"/>
                </a:solidFill>
              </a:rPr>
              <a:pPr/>
              <a:t>‹N°›</a:t>
            </a:fld>
            <a:endParaRPr lang="en-US" dirty="0">
              <a:solidFill>
                <a:srgbClr val="90C226"/>
              </a:solidFill>
            </a:endParaRPr>
          </a:p>
        </p:txBody>
      </p:sp>
    </p:spTree>
    <p:extLst>
      <p:ext uri="{BB962C8B-B14F-4D97-AF65-F5344CB8AC3E}">
        <p14:creationId xmlns:p14="http://schemas.microsoft.com/office/powerpoint/2010/main" val="2706731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dirty="0">
                <a:solidFill>
                  <a:prstClr val="black">
                    <a:tint val="75000"/>
                  </a:prstClr>
                </a:solidFill>
              </a:rPr>
              <a:pPr defTabSz="457200"/>
              <a:t>10/16/2018</a:t>
            </a:fld>
            <a:endParaRPr lang="en-US" dirty="0">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defTabSz="457200"/>
            <a:fld id="{D57F1E4F-1CFF-5643-939E-217C01CDF565}" type="slidenum">
              <a:rPr lang="en-US" dirty="0">
                <a:solidFill>
                  <a:srgbClr val="90C226"/>
                </a:solidFill>
              </a:rPr>
              <a:pPr defTabSz="457200"/>
              <a:t>‹N°›</a:t>
            </a:fld>
            <a:endParaRPr lang="en-US" dirty="0">
              <a:solidFill>
                <a:srgbClr val="90C226"/>
              </a:solidFill>
            </a:endParaRPr>
          </a:p>
        </p:txBody>
      </p:sp>
    </p:spTree>
    <p:extLst>
      <p:ext uri="{BB962C8B-B14F-4D97-AF65-F5344CB8AC3E}">
        <p14:creationId xmlns:p14="http://schemas.microsoft.com/office/powerpoint/2010/main" val="32494408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pPr algn="ctr"/>
            <a:r>
              <a:rPr lang="fr-FR" sz="4400" b="1" dirty="0" smtClean="0"/>
              <a:t>Réunion Plénière</a:t>
            </a:r>
            <a:endParaRPr lang="fr-FR" sz="4400" b="1" dirty="0"/>
          </a:p>
        </p:txBody>
      </p:sp>
      <p:sp>
        <p:nvSpPr>
          <p:cNvPr id="3" name="Sous-titre 2"/>
          <p:cNvSpPr>
            <a:spLocks noGrp="1"/>
          </p:cNvSpPr>
          <p:nvPr>
            <p:ph type="subTitle" idx="1"/>
          </p:nvPr>
        </p:nvSpPr>
        <p:spPr/>
        <p:txBody>
          <a:bodyPr>
            <a:normAutofit/>
          </a:bodyPr>
          <a:lstStyle/>
          <a:p>
            <a:pPr algn="ctr"/>
            <a:r>
              <a:rPr lang="fr-FR" sz="4000" dirty="0" smtClean="0"/>
              <a:t>Mardi 16 octobre 2018</a:t>
            </a:r>
            <a:endParaRPr lang="fr-FR" sz="4000"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5141" y="93958"/>
            <a:ext cx="2668059" cy="2274071"/>
          </a:xfrm>
          <a:prstGeom prst="rect">
            <a:avLst/>
          </a:prstGeom>
        </p:spPr>
      </p:pic>
    </p:spTree>
    <p:extLst>
      <p:ext uri="{BB962C8B-B14F-4D97-AF65-F5344CB8AC3E}">
        <p14:creationId xmlns:p14="http://schemas.microsoft.com/office/powerpoint/2010/main" val="4246764411"/>
      </p:ext>
    </p:extLst>
  </p:cSld>
  <p:clrMapOvr>
    <a:masterClrMapping/>
  </p:clrMapOvr>
  <mc:AlternateContent xmlns:mc="http://schemas.openxmlformats.org/markup-compatibility/2006" xmlns:p14="http://schemas.microsoft.com/office/powerpoint/2010/main">
    <mc:Choice Requires="p14">
      <p:transition spd="slow" p14:dur="2000" advTm="8140"/>
    </mc:Choice>
    <mc:Fallback xmlns="">
      <p:transition spd="slow" advTm="814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50900" y="317500"/>
            <a:ext cx="8724900" cy="5588000"/>
          </a:xfrm>
        </p:spPr>
        <p:txBody>
          <a:bodyPr/>
          <a:lstStyle/>
          <a:p>
            <a:pPr algn="l"/>
            <a:r>
              <a:rPr lang="fr-FR" sz="2000" b="1" dirty="0" smtClean="0">
                <a:solidFill>
                  <a:schemeClr val="tx2"/>
                </a:solidFill>
              </a:rPr>
              <a:t>RESAM- septembre 2018</a:t>
            </a:r>
            <a:endParaRPr lang="fr-FR" sz="2000" b="1" dirty="0">
              <a:solidFill>
                <a:schemeClr val="tx2"/>
              </a:solidFill>
            </a:endParaRPr>
          </a:p>
        </p:txBody>
      </p:sp>
      <p:graphicFrame>
        <p:nvGraphicFramePr>
          <p:cNvPr id="3" name="Tableau 2"/>
          <p:cNvGraphicFramePr>
            <a:graphicFrameLocks noGrp="1"/>
          </p:cNvGraphicFramePr>
          <p:nvPr>
            <p:extLst>
              <p:ext uri="{D42A27DB-BD31-4B8C-83A1-F6EECF244321}">
                <p14:modId xmlns:p14="http://schemas.microsoft.com/office/powerpoint/2010/main" val="2516768896"/>
              </p:ext>
            </p:extLst>
          </p:nvPr>
        </p:nvGraphicFramePr>
        <p:xfrm>
          <a:off x="850900" y="1727200"/>
          <a:ext cx="8128000" cy="2923540"/>
        </p:xfrm>
        <a:graphic>
          <a:graphicData uri="http://schemas.openxmlformats.org/drawingml/2006/table">
            <a:tbl>
              <a:tblPr firstRow="1" bandRow="1">
                <a:tableStyleId>{17292A2E-F333-43FB-9621-5CBBE7FDCDCB}</a:tableStyleId>
              </a:tblPr>
              <a:tblGrid>
                <a:gridCol w="4064000"/>
                <a:gridCol w="4064000"/>
              </a:tblGrid>
              <a:tr h="815340">
                <a:tc>
                  <a:txBody>
                    <a:bodyPr/>
                    <a:lstStyle/>
                    <a:p>
                      <a:r>
                        <a:rPr lang="fr-FR" dirty="0" smtClean="0"/>
                        <a:t>Points de préoccupations </a:t>
                      </a:r>
                      <a:endParaRPr lang="fr-FR" dirty="0"/>
                    </a:p>
                  </a:txBody>
                  <a:tcPr/>
                </a:tc>
                <a:tc>
                  <a:txBody>
                    <a:bodyPr/>
                    <a:lstStyle/>
                    <a:p>
                      <a:r>
                        <a:rPr lang="fr-FR" dirty="0" smtClean="0"/>
                        <a:t>Initiatives et actions nouvelles</a:t>
                      </a:r>
                      <a:endParaRPr lang="fr-FR" dirty="0"/>
                    </a:p>
                  </a:txBody>
                  <a:tcPr/>
                </a:tc>
              </a:tr>
              <a:tr h="370840">
                <a:tc>
                  <a:txBody>
                    <a:bodyPr/>
                    <a:lstStyle/>
                    <a:p>
                      <a:r>
                        <a:rPr lang="fr-FR" dirty="0" smtClean="0"/>
                        <a:t>Lutter</a:t>
                      </a:r>
                      <a:r>
                        <a:rPr lang="fr-FR" baseline="0" dirty="0" smtClean="0"/>
                        <a:t> contre les discours de haine</a:t>
                      </a:r>
                      <a:endParaRPr lang="fr-FR" dirty="0"/>
                    </a:p>
                  </a:txBody>
                  <a:tcPr/>
                </a:tc>
                <a:tc>
                  <a:txBody>
                    <a:bodyPr/>
                    <a:lstStyle/>
                    <a:p>
                      <a:pPr marL="285750" indent="-285750">
                        <a:buFont typeface="Wingdings" panose="05000000000000000000" pitchFamily="2" charset="2"/>
                        <a:buChar char="§"/>
                      </a:pPr>
                      <a:r>
                        <a:rPr lang="fr-FR" dirty="0" smtClean="0"/>
                        <a:t>Participation</a:t>
                      </a:r>
                      <a:r>
                        <a:rPr lang="fr-FR" baseline="0" dirty="0" smtClean="0"/>
                        <a:t> à la fabrique de l’Egalité le 16 et 17 novembre aux Récollets,</a:t>
                      </a:r>
                    </a:p>
                    <a:p>
                      <a:pPr marL="285750" indent="-285750">
                        <a:buFont typeface="Wingdings" panose="05000000000000000000" pitchFamily="2" charset="2"/>
                        <a:buChar char="§"/>
                      </a:pPr>
                      <a:r>
                        <a:rPr lang="fr-FR" baseline="0" dirty="0" smtClean="0"/>
                        <a:t>Animation du débat lors de la projection du film « </a:t>
                      </a:r>
                      <a:r>
                        <a:rPr lang="fr-FR" baseline="0" dirty="0" err="1" smtClean="0"/>
                        <a:t>Loving</a:t>
                      </a:r>
                      <a:r>
                        <a:rPr lang="fr-FR" baseline="0" dirty="0" smtClean="0"/>
                        <a:t> » le 19 novembre au </a:t>
                      </a:r>
                      <a:r>
                        <a:rPr lang="fr-FR" baseline="0" dirty="0" err="1" smtClean="0"/>
                        <a:t>Klub</a:t>
                      </a:r>
                      <a:r>
                        <a:rPr lang="fr-FR" baseline="0" dirty="0" smtClean="0"/>
                        <a:t> à 19h30.</a:t>
                      </a:r>
                      <a:endParaRPr lang="fr-FR" dirty="0"/>
                    </a:p>
                  </a:txBody>
                  <a:tcPr/>
                </a:tc>
              </a:tr>
              <a:tr h="370840">
                <a:tc>
                  <a:txBody>
                    <a:bodyPr/>
                    <a:lstStyle/>
                    <a:p>
                      <a:endParaRPr lang="fr-FR" dirty="0"/>
                    </a:p>
                  </a:txBody>
                  <a:tcPr/>
                </a:tc>
                <a:tc>
                  <a:txBody>
                    <a:bodyPr/>
                    <a:lstStyle/>
                    <a:p>
                      <a:endParaRPr lang="fr-FR" dirty="0"/>
                    </a:p>
                  </a:txBody>
                  <a:tcPr/>
                </a:tc>
              </a:tr>
            </a:tbl>
          </a:graphicData>
        </a:graphic>
      </p:graphicFrame>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900" y="69850"/>
            <a:ext cx="1422400" cy="1422400"/>
          </a:xfrm>
          <a:prstGeom prst="rect">
            <a:avLst/>
          </a:prstGeom>
        </p:spPr>
      </p:pic>
    </p:spTree>
    <p:extLst>
      <p:ext uri="{BB962C8B-B14F-4D97-AF65-F5344CB8AC3E}">
        <p14:creationId xmlns:p14="http://schemas.microsoft.com/office/powerpoint/2010/main" val="4086473554"/>
      </p:ext>
    </p:extLst>
  </p:cSld>
  <p:clrMapOvr>
    <a:masterClrMapping/>
  </p:clrMapOvr>
  <mc:AlternateContent xmlns:mc="http://schemas.openxmlformats.org/markup-compatibility/2006" xmlns:p14="http://schemas.microsoft.com/office/powerpoint/2010/main">
    <mc:Choice Requires="p14">
      <p:transition spd="slow" p14:dur="2000" advTm="8140"/>
    </mc:Choice>
    <mc:Fallback xmlns="">
      <p:transition spd="slow" advTm="814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50900" y="317500"/>
            <a:ext cx="8724900" cy="5588000"/>
          </a:xfrm>
        </p:spPr>
        <p:txBody>
          <a:bodyPr/>
          <a:lstStyle/>
          <a:p>
            <a:pPr algn="l"/>
            <a:r>
              <a:rPr lang="fr-FR" sz="2000" b="1" dirty="0" smtClean="0">
                <a:solidFill>
                  <a:schemeClr val="tx2"/>
                </a:solidFill>
              </a:rPr>
              <a:t>RESAM- septembre 2018</a:t>
            </a:r>
            <a:endParaRPr lang="fr-FR" sz="2000" b="1" dirty="0">
              <a:solidFill>
                <a:schemeClr val="tx2"/>
              </a:solidFill>
            </a:endParaRPr>
          </a:p>
        </p:txBody>
      </p:sp>
      <p:graphicFrame>
        <p:nvGraphicFramePr>
          <p:cNvPr id="3" name="Tableau 2"/>
          <p:cNvGraphicFramePr>
            <a:graphicFrameLocks noGrp="1"/>
          </p:cNvGraphicFramePr>
          <p:nvPr>
            <p:extLst>
              <p:ext uri="{D42A27DB-BD31-4B8C-83A1-F6EECF244321}">
                <p14:modId xmlns:p14="http://schemas.microsoft.com/office/powerpoint/2010/main" val="4248411414"/>
              </p:ext>
            </p:extLst>
          </p:nvPr>
        </p:nvGraphicFramePr>
        <p:xfrm>
          <a:off x="850900" y="1727200"/>
          <a:ext cx="8128000" cy="3741420"/>
        </p:xfrm>
        <a:graphic>
          <a:graphicData uri="http://schemas.openxmlformats.org/drawingml/2006/table">
            <a:tbl>
              <a:tblPr firstRow="1" bandRow="1">
                <a:tableStyleId>{17292A2E-F333-43FB-9621-5CBBE7FDCDCB}</a:tableStyleId>
              </a:tblPr>
              <a:tblGrid>
                <a:gridCol w="4064000"/>
                <a:gridCol w="4064000"/>
              </a:tblGrid>
              <a:tr h="815340">
                <a:tc>
                  <a:txBody>
                    <a:bodyPr/>
                    <a:lstStyle/>
                    <a:p>
                      <a:r>
                        <a:rPr lang="fr-FR" dirty="0" smtClean="0"/>
                        <a:t>Points de préoccupations </a:t>
                      </a:r>
                      <a:endParaRPr lang="fr-FR" dirty="0"/>
                    </a:p>
                  </a:txBody>
                  <a:tcPr/>
                </a:tc>
                <a:tc>
                  <a:txBody>
                    <a:bodyPr/>
                    <a:lstStyle/>
                    <a:p>
                      <a:r>
                        <a:rPr lang="fr-FR" dirty="0" smtClean="0"/>
                        <a:t>Initiatives et actions nouvelles</a:t>
                      </a:r>
                      <a:endParaRPr lang="fr-FR" dirty="0"/>
                    </a:p>
                  </a:txBody>
                  <a:tcPr/>
                </a:tc>
              </a:tr>
              <a:tr h="370840">
                <a:tc>
                  <a:txBody>
                    <a:bodyPr/>
                    <a:lstStyle/>
                    <a:p>
                      <a:r>
                        <a:rPr lang="fr-FR" dirty="0" smtClean="0"/>
                        <a:t>Afflux</a:t>
                      </a:r>
                      <a:r>
                        <a:rPr lang="fr-FR" baseline="0" dirty="0" smtClean="0"/>
                        <a:t> des </a:t>
                      </a:r>
                      <a:r>
                        <a:rPr lang="fr-FR" dirty="0" smtClean="0"/>
                        <a:t>demande en</a:t>
                      </a:r>
                      <a:r>
                        <a:rPr lang="fr-FR" baseline="0" dirty="0" smtClean="0"/>
                        <a:t> termes de cours de français ( arrêt momentané d’inscriptions jusqu’au 15 novembre). </a:t>
                      </a:r>
                    </a:p>
                    <a:p>
                      <a:endParaRPr lang="fr-FR" baseline="0" dirty="0" smtClean="0"/>
                    </a:p>
                    <a:p>
                      <a:r>
                        <a:rPr lang="fr-FR" baseline="0" dirty="0" smtClean="0"/>
                        <a:t>Manque de locaux adaptés</a:t>
                      </a:r>
                      <a:endParaRPr lang="fr-FR" dirty="0"/>
                    </a:p>
                  </a:txBody>
                  <a:tcPr/>
                </a:tc>
                <a:tc>
                  <a:txBody>
                    <a:bodyPr/>
                    <a:lstStyle/>
                    <a:p>
                      <a:pPr marL="285750" indent="-285750">
                        <a:buFont typeface="Wingdings" panose="05000000000000000000" pitchFamily="2" charset="2"/>
                        <a:buChar char="§"/>
                      </a:pPr>
                      <a:r>
                        <a:rPr lang="fr-FR" dirty="0" smtClean="0"/>
                        <a:t>Participation</a:t>
                      </a:r>
                      <a:r>
                        <a:rPr lang="fr-FR" baseline="0" dirty="0" smtClean="0"/>
                        <a:t> à la fabrique de l’Egalité le 16 et 17 novembre aux Récollets,</a:t>
                      </a:r>
                    </a:p>
                    <a:p>
                      <a:pPr marL="285750" indent="-285750">
                        <a:buFont typeface="Wingdings" panose="05000000000000000000" pitchFamily="2" charset="2"/>
                        <a:buChar char="§"/>
                      </a:pPr>
                      <a:r>
                        <a:rPr lang="fr-FR" baseline="0" dirty="0" smtClean="0"/>
                        <a:t>Animation du débat lors de la projection du film « </a:t>
                      </a:r>
                      <a:r>
                        <a:rPr lang="fr-FR" baseline="0" dirty="0" err="1" smtClean="0"/>
                        <a:t>Loving</a:t>
                      </a:r>
                      <a:r>
                        <a:rPr lang="fr-FR" baseline="0" dirty="0" smtClean="0"/>
                        <a:t> » le 19 novembre au </a:t>
                      </a:r>
                      <a:r>
                        <a:rPr lang="fr-FR" baseline="0" dirty="0" err="1" smtClean="0"/>
                        <a:t>Klub</a:t>
                      </a:r>
                      <a:r>
                        <a:rPr lang="fr-FR" baseline="0" dirty="0" smtClean="0"/>
                        <a:t> à 19h30.</a:t>
                      </a:r>
                      <a:endParaRPr lang="fr-FR" dirty="0"/>
                    </a:p>
                  </a:txBody>
                  <a:tcPr/>
                </a:tc>
              </a:tr>
              <a:tr h="370840">
                <a:tc>
                  <a:txBody>
                    <a:bodyPr/>
                    <a:lstStyle/>
                    <a:p>
                      <a:r>
                        <a:rPr lang="fr-FR" dirty="0" smtClean="0"/>
                        <a:t>Constat de</a:t>
                      </a:r>
                      <a:r>
                        <a:rPr lang="fr-FR" baseline="0" dirty="0" smtClean="0"/>
                        <a:t> l’insuffisance ou l’inadéquation des propositions institutionnelles en la matière ( OFII, GRETA, Fac de lettres, Atout Clé).</a:t>
                      </a:r>
                      <a:endParaRPr lang="fr-FR" dirty="0"/>
                    </a:p>
                  </a:txBody>
                  <a:tcPr/>
                </a:tc>
                <a:tc>
                  <a:txBody>
                    <a:bodyPr/>
                    <a:lstStyle/>
                    <a:p>
                      <a:endParaRPr lang="fr-FR" dirty="0"/>
                    </a:p>
                  </a:txBody>
                  <a:tcPr/>
                </a:tc>
              </a:tr>
            </a:tbl>
          </a:graphicData>
        </a:graphic>
      </p:graphicFrame>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0" y="114300"/>
            <a:ext cx="3530600" cy="1301226"/>
          </a:xfrm>
          <a:prstGeom prst="rect">
            <a:avLst/>
          </a:prstGeom>
        </p:spPr>
      </p:pic>
    </p:spTree>
    <p:extLst>
      <p:ext uri="{BB962C8B-B14F-4D97-AF65-F5344CB8AC3E}">
        <p14:creationId xmlns:p14="http://schemas.microsoft.com/office/powerpoint/2010/main" val="1421018757"/>
      </p:ext>
    </p:extLst>
  </p:cSld>
  <p:clrMapOvr>
    <a:masterClrMapping/>
  </p:clrMapOvr>
  <mc:AlternateContent xmlns:mc="http://schemas.openxmlformats.org/markup-compatibility/2006" xmlns:p14="http://schemas.microsoft.com/office/powerpoint/2010/main">
    <mc:Choice Requires="p14">
      <p:transition spd="slow" p14:dur="2000" advTm="8140"/>
    </mc:Choice>
    <mc:Fallback xmlns="">
      <p:transition spd="slow" advTm="814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50900" y="533400"/>
            <a:ext cx="8724900" cy="5969000"/>
          </a:xfrm>
        </p:spPr>
        <p:txBody>
          <a:bodyPr/>
          <a:lstStyle/>
          <a:p>
            <a:pPr algn="l"/>
            <a:r>
              <a:rPr lang="fr-FR" sz="2000" b="1" dirty="0" smtClean="0">
                <a:solidFill>
                  <a:schemeClr val="tx2"/>
                </a:solidFill>
              </a:rPr>
              <a:t>RESAM- septembre 2018</a:t>
            </a:r>
            <a:endParaRPr lang="fr-FR" sz="2000" b="1" dirty="0">
              <a:solidFill>
                <a:schemeClr val="tx2"/>
              </a:solidFill>
            </a:endParaRPr>
          </a:p>
        </p:txBody>
      </p:sp>
      <p:graphicFrame>
        <p:nvGraphicFramePr>
          <p:cNvPr id="3" name="Tableau 2"/>
          <p:cNvGraphicFramePr>
            <a:graphicFrameLocks noGrp="1"/>
          </p:cNvGraphicFramePr>
          <p:nvPr>
            <p:extLst>
              <p:ext uri="{D42A27DB-BD31-4B8C-83A1-F6EECF244321}">
                <p14:modId xmlns:p14="http://schemas.microsoft.com/office/powerpoint/2010/main" val="592626181"/>
              </p:ext>
            </p:extLst>
          </p:nvPr>
        </p:nvGraphicFramePr>
        <p:xfrm>
          <a:off x="1689100" y="431800"/>
          <a:ext cx="8128000" cy="5346700"/>
        </p:xfrm>
        <a:graphic>
          <a:graphicData uri="http://schemas.openxmlformats.org/drawingml/2006/table">
            <a:tbl>
              <a:tblPr firstRow="1" bandRow="1">
                <a:tableStyleId>{17292A2E-F333-43FB-9621-5CBBE7FDCDCB}</a:tableStyleId>
              </a:tblPr>
              <a:tblGrid>
                <a:gridCol w="4064000"/>
                <a:gridCol w="4064000"/>
              </a:tblGrid>
              <a:tr h="774700">
                <a:tc>
                  <a:txBody>
                    <a:bodyPr/>
                    <a:lstStyle/>
                    <a:p>
                      <a:r>
                        <a:rPr lang="fr-FR" dirty="0" smtClean="0"/>
                        <a:t>Points de préoccupations </a:t>
                      </a:r>
                      <a:endParaRPr lang="fr-FR" dirty="0"/>
                    </a:p>
                  </a:txBody>
                  <a:tcPr/>
                </a:tc>
                <a:tc>
                  <a:txBody>
                    <a:bodyPr/>
                    <a:lstStyle/>
                    <a:p>
                      <a:r>
                        <a:rPr lang="fr-FR" dirty="0" smtClean="0"/>
                        <a:t>Initiatives et actions nouvelles</a:t>
                      </a:r>
                      <a:endParaRPr lang="fr-FR" dirty="0"/>
                    </a:p>
                  </a:txBody>
                  <a:tcPr/>
                </a:tc>
              </a:tr>
              <a:tr h="370840">
                <a:tc>
                  <a:txBody>
                    <a:bodyPr/>
                    <a:lstStyle/>
                    <a:p>
                      <a:r>
                        <a:rPr lang="fr-FR" dirty="0" smtClean="0"/>
                        <a:t>Rechercher de</a:t>
                      </a:r>
                      <a:r>
                        <a:rPr lang="fr-FR" baseline="0" dirty="0" smtClean="0"/>
                        <a:t> nouveaux locaux pour l’accueil de jour Jean </a:t>
                      </a:r>
                      <a:r>
                        <a:rPr lang="fr-FR" baseline="0" dirty="0" err="1" smtClean="0"/>
                        <a:t>Rodhain</a:t>
                      </a:r>
                      <a:r>
                        <a:rPr lang="fr-FR" baseline="0" dirty="0" smtClean="0"/>
                        <a:t> qui ne répond plus aux normes en vigueur. (accessibilité, sécurité, hygiène alimentaire). Une énergie folle, un DLA en cours, mais pas de points d’avancée…</a:t>
                      </a:r>
                    </a:p>
                    <a:p>
                      <a:endParaRPr lang="fr-FR" baseline="0" dirty="0" smtClean="0"/>
                    </a:p>
                    <a:p>
                      <a:r>
                        <a:rPr lang="fr-FR" baseline="0" dirty="0" smtClean="0"/>
                        <a:t>Accompagnement des équipes de bénévoles vers une nouvelle manière de proposer aide et assistance.</a:t>
                      </a:r>
                    </a:p>
                    <a:p>
                      <a:endParaRPr lang="fr-FR" baseline="0" dirty="0" smtClean="0"/>
                    </a:p>
                    <a:p>
                      <a:endParaRPr lang="fr-FR" baseline="0" dirty="0" smtClean="0"/>
                    </a:p>
                    <a:p>
                      <a:endParaRPr lang="fr-FR" dirty="0"/>
                    </a:p>
                  </a:txBody>
                  <a:tcPr/>
                </a:tc>
                <a:tc>
                  <a:txBody>
                    <a:bodyPr/>
                    <a:lstStyle/>
                    <a:p>
                      <a:pPr marL="285750" indent="-285750">
                        <a:buFont typeface="Wingdings" panose="05000000000000000000" pitchFamily="2" charset="2"/>
                        <a:buChar char="§"/>
                      </a:pPr>
                      <a:r>
                        <a:rPr lang="fr-FR" baseline="0" dirty="0" smtClean="0"/>
                        <a:t>Répartition progressive par secteurs des accueils conduits Rue de la Chèvre : trois secteurs en action à ce jour ( 35 rue des allemands, Woippy et Montigny) et 4 à développer ( </a:t>
                      </a:r>
                      <a:r>
                        <a:rPr lang="fr-FR" baseline="0" dirty="0" err="1" smtClean="0"/>
                        <a:t>Borny</a:t>
                      </a:r>
                      <a:r>
                        <a:rPr lang="fr-FR" baseline="0" dirty="0" smtClean="0"/>
                        <a:t>, Ars sur Moselle en 2019 puis Sablons et </a:t>
                      </a:r>
                      <a:r>
                        <a:rPr lang="fr-FR" baseline="0" dirty="0" err="1" smtClean="0"/>
                        <a:t>Bellecroix</a:t>
                      </a:r>
                      <a:r>
                        <a:rPr lang="fr-FR" baseline="0" dirty="0" smtClean="0"/>
                        <a:t> en 2020).</a:t>
                      </a:r>
                      <a:endParaRPr lang="fr-FR" dirty="0"/>
                    </a:p>
                  </a:txBody>
                  <a:tcPr/>
                </a:tc>
              </a:tr>
              <a:tr h="370840">
                <a:tc>
                  <a:txBody>
                    <a:bodyPr/>
                    <a:lstStyle/>
                    <a:p>
                      <a:r>
                        <a:rPr lang="fr-FR" dirty="0" smtClean="0"/>
                        <a:t>La situation des mineurs isolés sur Bar le Duc</a:t>
                      </a:r>
                      <a:endParaRPr lang="fr-FR" dirty="0"/>
                    </a:p>
                  </a:txBody>
                  <a:tcPr/>
                </a:tc>
                <a:tc>
                  <a:txBody>
                    <a:bodyPr/>
                    <a:lstStyle/>
                    <a:p>
                      <a:endParaRPr lang="fr-FR" dirty="0"/>
                    </a:p>
                  </a:txBody>
                  <a:tcPr/>
                </a:tc>
              </a:tr>
            </a:tbl>
          </a:graphicData>
        </a:graphic>
      </p:graphicFrame>
      <p:pic>
        <p:nvPicPr>
          <p:cNvPr id="5" name="rg_hi" descr="https://encrypted-tbn1.gstatic.com/images?q=tbn:ANd9GcS6ds_JFfDXScOH_qrxacD6LVMCGzE4pCCLCYF8MUSJN3DsVLUi"/>
          <p:cNvPicPr/>
          <p:nvPr/>
        </p:nvPicPr>
        <p:blipFill>
          <a:blip r:embed="rId2" cstate="print"/>
          <a:srcRect/>
          <a:stretch>
            <a:fillRect/>
          </a:stretch>
        </p:blipFill>
        <p:spPr bwMode="auto">
          <a:xfrm>
            <a:off x="118110" y="111760"/>
            <a:ext cx="1253490" cy="1412240"/>
          </a:xfrm>
          <a:prstGeom prst="rect">
            <a:avLst/>
          </a:prstGeom>
          <a:noFill/>
        </p:spPr>
      </p:pic>
    </p:spTree>
    <p:extLst>
      <p:ext uri="{BB962C8B-B14F-4D97-AF65-F5344CB8AC3E}">
        <p14:creationId xmlns:p14="http://schemas.microsoft.com/office/powerpoint/2010/main" val="3836513172"/>
      </p:ext>
    </p:extLst>
  </p:cSld>
  <p:clrMapOvr>
    <a:masterClrMapping/>
  </p:clrMapOvr>
  <mc:AlternateContent xmlns:mc="http://schemas.openxmlformats.org/markup-compatibility/2006" xmlns:p14="http://schemas.microsoft.com/office/powerpoint/2010/main">
    <mc:Choice Requires="p14">
      <p:transition spd="slow" p14:dur="2000" advTm="8140"/>
    </mc:Choice>
    <mc:Fallback xmlns="">
      <p:transition spd="slow" advTm="814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50900" y="533400"/>
            <a:ext cx="8724900" cy="5969000"/>
          </a:xfrm>
        </p:spPr>
        <p:txBody>
          <a:bodyPr/>
          <a:lstStyle/>
          <a:p>
            <a:pPr algn="l"/>
            <a:r>
              <a:rPr lang="fr-FR" sz="2000" b="1" dirty="0" smtClean="0">
                <a:solidFill>
                  <a:schemeClr val="tx2"/>
                </a:solidFill>
              </a:rPr>
              <a:t>RESAM- septembre 2018</a:t>
            </a:r>
            <a:endParaRPr lang="fr-FR" sz="2000" b="1" dirty="0">
              <a:solidFill>
                <a:schemeClr val="tx2"/>
              </a:solidFill>
            </a:endParaRPr>
          </a:p>
        </p:txBody>
      </p:sp>
      <p:graphicFrame>
        <p:nvGraphicFramePr>
          <p:cNvPr id="3" name="Tableau 2"/>
          <p:cNvGraphicFramePr>
            <a:graphicFrameLocks noGrp="1"/>
          </p:cNvGraphicFramePr>
          <p:nvPr>
            <p:extLst>
              <p:ext uri="{D42A27DB-BD31-4B8C-83A1-F6EECF244321}">
                <p14:modId xmlns:p14="http://schemas.microsoft.com/office/powerpoint/2010/main" val="1384161828"/>
              </p:ext>
            </p:extLst>
          </p:nvPr>
        </p:nvGraphicFramePr>
        <p:xfrm>
          <a:off x="850900" y="2310130"/>
          <a:ext cx="8128000" cy="2059940"/>
        </p:xfrm>
        <a:graphic>
          <a:graphicData uri="http://schemas.openxmlformats.org/drawingml/2006/table">
            <a:tbl>
              <a:tblPr firstRow="1" bandRow="1">
                <a:tableStyleId>{17292A2E-F333-43FB-9621-5CBBE7FDCDCB}</a:tableStyleId>
              </a:tblPr>
              <a:tblGrid>
                <a:gridCol w="4064000"/>
                <a:gridCol w="4064000"/>
              </a:tblGrid>
              <a:tr h="774700">
                <a:tc>
                  <a:txBody>
                    <a:bodyPr/>
                    <a:lstStyle/>
                    <a:p>
                      <a:r>
                        <a:rPr lang="fr-FR" dirty="0" smtClean="0"/>
                        <a:t>Points de préoccupations </a:t>
                      </a:r>
                      <a:endParaRPr lang="fr-FR" dirty="0"/>
                    </a:p>
                  </a:txBody>
                  <a:tcPr/>
                </a:tc>
                <a:tc>
                  <a:txBody>
                    <a:bodyPr/>
                    <a:lstStyle/>
                    <a:p>
                      <a:r>
                        <a:rPr lang="fr-FR" dirty="0" smtClean="0"/>
                        <a:t>Initiatives et actions nouvelles</a:t>
                      </a:r>
                      <a:endParaRPr lang="fr-FR" dirty="0"/>
                    </a:p>
                  </a:txBody>
                  <a:tcPr/>
                </a:tc>
              </a:tr>
              <a:tr h="370840">
                <a:tc>
                  <a:txBody>
                    <a:bodyPr/>
                    <a:lstStyle/>
                    <a:p>
                      <a:pPr marL="285750" indent="-285750">
                        <a:buFont typeface="Wingdings" panose="05000000000000000000" pitchFamily="2" charset="2"/>
                        <a:buChar char="§"/>
                      </a:pPr>
                      <a:r>
                        <a:rPr lang="fr-FR" baseline="0" dirty="0" smtClean="0"/>
                        <a:t>Aide alimentaire Migrants</a:t>
                      </a:r>
                    </a:p>
                    <a:p>
                      <a:endParaRPr lang="fr-FR" baseline="0" dirty="0" smtClean="0"/>
                    </a:p>
                    <a:p>
                      <a:endParaRPr lang="fr-FR" dirty="0"/>
                    </a:p>
                  </a:txBody>
                  <a:tcPr/>
                </a:tc>
                <a:tc>
                  <a:txBody>
                    <a:bodyPr/>
                    <a:lstStyle/>
                    <a:p>
                      <a:pPr marL="285750" indent="-285750">
                        <a:buFont typeface="Wingdings" panose="05000000000000000000" pitchFamily="2" charset="2"/>
                        <a:buChar char="§"/>
                      </a:pPr>
                      <a:r>
                        <a:rPr lang="fr-FR" dirty="0" smtClean="0"/>
                        <a:t>Projet PROXIDON : plate forme de dons alimentaires en provenance</a:t>
                      </a:r>
                      <a:r>
                        <a:rPr lang="fr-FR" baseline="0" dirty="0" smtClean="0"/>
                        <a:t> de petits commerces.</a:t>
                      </a:r>
                      <a:endParaRPr lang="fr-FR" dirty="0"/>
                    </a:p>
                  </a:txBody>
                  <a:tcPr/>
                </a:tc>
              </a:tr>
              <a:tr h="370840">
                <a:tc>
                  <a:txBody>
                    <a:bodyPr/>
                    <a:lstStyle/>
                    <a:p>
                      <a:endParaRPr lang="fr-FR" dirty="0"/>
                    </a:p>
                  </a:txBody>
                  <a:tcPr/>
                </a:tc>
                <a:tc>
                  <a:txBody>
                    <a:bodyPr/>
                    <a:lstStyle/>
                    <a:p>
                      <a:endParaRPr lang="fr-FR" dirty="0"/>
                    </a:p>
                  </a:txBody>
                  <a:tcPr/>
                </a:tc>
              </a:tr>
            </a:tbl>
          </a:graphicData>
        </a:graphic>
      </p:graphicFrame>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1072" y="934593"/>
            <a:ext cx="4313428" cy="927436"/>
          </a:xfrm>
          <a:prstGeom prst="rect">
            <a:avLst/>
          </a:prstGeom>
        </p:spPr>
      </p:pic>
    </p:spTree>
    <p:extLst>
      <p:ext uri="{BB962C8B-B14F-4D97-AF65-F5344CB8AC3E}">
        <p14:creationId xmlns:p14="http://schemas.microsoft.com/office/powerpoint/2010/main" val="3683555700"/>
      </p:ext>
    </p:extLst>
  </p:cSld>
  <p:clrMapOvr>
    <a:masterClrMapping/>
  </p:clrMapOvr>
  <mc:AlternateContent xmlns:mc="http://schemas.openxmlformats.org/markup-compatibility/2006" xmlns:p14="http://schemas.microsoft.com/office/powerpoint/2010/main">
    <mc:Choice Requires="p14">
      <p:transition spd="slow" p14:dur="2000" advTm="8140"/>
    </mc:Choice>
    <mc:Fallback xmlns="">
      <p:transition spd="slow" advTm="814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50900" y="533400"/>
            <a:ext cx="8724900" cy="5969000"/>
          </a:xfrm>
        </p:spPr>
        <p:txBody>
          <a:bodyPr/>
          <a:lstStyle/>
          <a:p>
            <a:pPr algn="l"/>
            <a:r>
              <a:rPr lang="fr-FR" sz="2000" b="1" dirty="0" smtClean="0">
                <a:solidFill>
                  <a:schemeClr val="tx2"/>
                </a:solidFill>
              </a:rPr>
              <a:t>RESAM- septembre 2018</a:t>
            </a:r>
            <a:endParaRPr lang="fr-FR" sz="2000" b="1" dirty="0">
              <a:solidFill>
                <a:schemeClr val="tx2"/>
              </a:solidFill>
            </a:endParaRPr>
          </a:p>
        </p:txBody>
      </p:sp>
      <p:graphicFrame>
        <p:nvGraphicFramePr>
          <p:cNvPr id="3" name="Tableau 2"/>
          <p:cNvGraphicFramePr>
            <a:graphicFrameLocks noGrp="1"/>
          </p:cNvGraphicFramePr>
          <p:nvPr>
            <p:extLst>
              <p:ext uri="{D42A27DB-BD31-4B8C-83A1-F6EECF244321}">
                <p14:modId xmlns:p14="http://schemas.microsoft.com/office/powerpoint/2010/main" val="1497938615"/>
              </p:ext>
            </p:extLst>
          </p:nvPr>
        </p:nvGraphicFramePr>
        <p:xfrm>
          <a:off x="1133475" y="1876426"/>
          <a:ext cx="8128000" cy="4254500"/>
        </p:xfrm>
        <a:graphic>
          <a:graphicData uri="http://schemas.openxmlformats.org/drawingml/2006/table">
            <a:tbl>
              <a:tblPr firstRow="1" bandRow="1">
                <a:tableStyleId>{17292A2E-F333-43FB-9621-5CBBE7FDCDCB}</a:tableStyleId>
              </a:tblPr>
              <a:tblGrid>
                <a:gridCol w="4064000"/>
                <a:gridCol w="4064000"/>
              </a:tblGrid>
              <a:tr h="774700">
                <a:tc>
                  <a:txBody>
                    <a:bodyPr/>
                    <a:lstStyle/>
                    <a:p>
                      <a:r>
                        <a:rPr lang="fr-FR" dirty="0" smtClean="0"/>
                        <a:t>Points de préoccupations </a:t>
                      </a:r>
                      <a:endParaRPr lang="fr-FR" dirty="0"/>
                    </a:p>
                  </a:txBody>
                  <a:tcPr/>
                </a:tc>
                <a:tc>
                  <a:txBody>
                    <a:bodyPr/>
                    <a:lstStyle/>
                    <a:p>
                      <a:r>
                        <a:rPr lang="fr-FR" dirty="0" smtClean="0"/>
                        <a:t>Initiatives et actions nouvelles</a:t>
                      </a:r>
                      <a:endParaRPr lang="fr-FR" dirty="0"/>
                    </a:p>
                  </a:txBody>
                  <a:tcPr/>
                </a:tc>
              </a:tr>
              <a:tr h="370840">
                <a:tc>
                  <a:txBody>
                    <a:bodyPr/>
                    <a:lstStyle/>
                    <a:p>
                      <a:pPr marL="285750" indent="-285750">
                        <a:buFont typeface="Wingdings" panose="05000000000000000000" pitchFamily="2" charset="2"/>
                        <a:buChar char="§"/>
                      </a:pPr>
                      <a:r>
                        <a:rPr lang="fr-FR" baseline="0" dirty="0" smtClean="0"/>
                        <a:t>Maintenir l’ouverture quotidienne du Vestiaire Saint Martin </a:t>
                      </a:r>
                    </a:p>
                    <a:p>
                      <a:pPr marL="285750" indent="-285750">
                        <a:buFont typeface="Wingdings" panose="05000000000000000000" pitchFamily="2" charset="2"/>
                        <a:buChar char="§"/>
                      </a:pPr>
                      <a:r>
                        <a:rPr lang="fr-FR" baseline="0" dirty="0" smtClean="0"/>
                        <a:t>Ouvrir la structure </a:t>
                      </a:r>
                      <a:r>
                        <a:rPr lang="fr-FR" baseline="0" dirty="0" err="1" smtClean="0"/>
                        <a:t>Caribout’chou</a:t>
                      </a:r>
                      <a:r>
                        <a:rPr lang="fr-FR" baseline="0" dirty="0" smtClean="0"/>
                        <a:t> aussi souvent que le vestiaire saint Martin</a:t>
                      </a:r>
                    </a:p>
                    <a:p>
                      <a:endParaRPr lang="fr-FR" dirty="0"/>
                    </a:p>
                  </a:txBody>
                  <a:tcPr/>
                </a:tc>
                <a:tc>
                  <a:txBody>
                    <a:bodyPr/>
                    <a:lstStyle/>
                    <a:p>
                      <a:pPr marL="285750" indent="-285750">
                        <a:buFont typeface="Wingdings" panose="05000000000000000000" pitchFamily="2" charset="2"/>
                        <a:buChar char="§"/>
                      </a:pPr>
                      <a:r>
                        <a:rPr lang="fr-FR" dirty="0" smtClean="0"/>
                        <a:t>Développer</a:t>
                      </a:r>
                      <a:r>
                        <a:rPr lang="fr-FR" baseline="0" dirty="0" smtClean="0"/>
                        <a:t> de nouvelles structures dans le département en fonction des besoins ( accueil mère-enfant, vestiaire…) et du recrutement possible de bénévoles</a:t>
                      </a:r>
                    </a:p>
                    <a:p>
                      <a:pPr marL="285750" indent="-285750">
                        <a:buFont typeface="Wingdings" panose="05000000000000000000" pitchFamily="2" charset="2"/>
                        <a:buChar char="§"/>
                      </a:pPr>
                      <a:r>
                        <a:rPr lang="fr-FR" baseline="0" dirty="0" smtClean="0"/>
                        <a:t>Remplacement des braderies bisannuelles par une ouverture à tous 10 samedis dans l’année.</a:t>
                      </a:r>
                    </a:p>
                    <a:p>
                      <a:pPr marL="285750" indent="-285750">
                        <a:buFont typeface="Wingdings" panose="05000000000000000000" pitchFamily="2" charset="2"/>
                        <a:buChar char="§"/>
                      </a:pPr>
                      <a:r>
                        <a:rPr lang="fr-FR" baseline="0" dirty="0" smtClean="0"/>
                        <a:t>Marche organisée le dimanche 18 novembre dans le cadre de la journée des pauvres.</a:t>
                      </a:r>
                      <a:endParaRPr lang="fr-FR" dirty="0"/>
                    </a:p>
                  </a:txBody>
                  <a:tcPr/>
                </a:tc>
              </a:tr>
              <a:tr h="370840">
                <a:tc>
                  <a:txBody>
                    <a:bodyPr/>
                    <a:lstStyle/>
                    <a:p>
                      <a:endParaRPr lang="fr-FR" dirty="0"/>
                    </a:p>
                  </a:txBody>
                  <a:tcPr/>
                </a:tc>
                <a:tc>
                  <a:txBody>
                    <a:bodyPr/>
                    <a:lstStyle/>
                    <a:p>
                      <a:endParaRPr lang="fr-FR" dirty="0"/>
                    </a:p>
                  </a:txBody>
                  <a:tcPr/>
                </a:tc>
              </a:tr>
            </a:tbl>
          </a:graphicData>
        </a:graphic>
      </p:graphicFrame>
      <p:pic>
        <p:nvPicPr>
          <p:cNvPr id="1028" name="Picture 4" descr="RÃ©sultat de recherche d'images pour &quot;logo CARITAS METZ&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3475" y="376237"/>
            <a:ext cx="1752600" cy="134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303874"/>
      </p:ext>
    </p:extLst>
  </p:cSld>
  <p:clrMapOvr>
    <a:masterClrMapping/>
  </p:clrMapOvr>
  <mc:AlternateContent xmlns:mc="http://schemas.openxmlformats.org/markup-compatibility/2006" xmlns:p14="http://schemas.microsoft.com/office/powerpoint/2010/main">
    <mc:Choice Requires="p14">
      <p:transition spd="slow" p14:dur="2000" advTm="8140"/>
    </mc:Choice>
    <mc:Fallback xmlns="">
      <p:transition spd="slow" advTm="814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50900" y="533400"/>
            <a:ext cx="8724900" cy="5969000"/>
          </a:xfrm>
        </p:spPr>
        <p:txBody>
          <a:bodyPr/>
          <a:lstStyle/>
          <a:p>
            <a:pPr algn="l"/>
            <a:r>
              <a:rPr lang="fr-FR" sz="2000" b="1" dirty="0" smtClean="0">
                <a:solidFill>
                  <a:schemeClr val="tx2"/>
                </a:solidFill>
              </a:rPr>
              <a:t>RESAM- septembre 2018</a:t>
            </a:r>
            <a:endParaRPr lang="fr-FR" sz="2000" b="1" dirty="0">
              <a:solidFill>
                <a:schemeClr val="tx2"/>
              </a:solidFill>
            </a:endParaRPr>
          </a:p>
        </p:txBody>
      </p:sp>
      <p:graphicFrame>
        <p:nvGraphicFramePr>
          <p:cNvPr id="3" name="Tableau 2"/>
          <p:cNvGraphicFramePr>
            <a:graphicFrameLocks noGrp="1"/>
          </p:cNvGraphicFramePr>
          <p:nvPr>
            <p:extLst>
              <p:ext uri="{D42A27DB-BD31-4B8C-83A1-F6EECF244321}">
                <p14:modId xmlns:p14="http://schemas.microsoft.com/office/powerpoint/2010/main" val="302767442"/>
              </p:ext>
            </p:extLst>
          </p:nvPr>
        </p:nvGraphicFramePr>
        <p:xfrm>
          <a:off x="981075" y="1270000"/>
          <a:ext cx="8128000" cy="4853940"/>
        </p:xfrm>
        <a:graphic>
          <a:graphicData uri="http://schemas.openxmlformats.org/drawingml/2006/table">
            <a:tbl>
              <a:tblPr firstRow="1" bandRow="1">
                <a:tableStyleId>{17292A2E-F333-43FB-9621-5CBBE7FDCDCB}</a:tableStyleId>
              </a:tblPr>
              <a:tblGrid>
                <a:gridCol w="4064000"/>
                <a:gridCol w="4064000"/>
              </a:tblGrid>
              <a:tr h="825500">
                <a:tc>
                  <a:txBody>
                    <a:bodyPr/>
                    <a:lstStyle/>
                    <a:p>
                      <a:r>
                        <a:rPr lang="fr-FR" dirty="0" smtClean="0"/>
                        <a:t>Points de préoccupations </a:t>
                      </a:r>
                      <a:endParaRPr lang="fr-FR" dirty="0"/>
                    </a:p>
                  </a:txBody>
                  <a:tcPr/>
                </a:tc>
                <a:tc>
                  <a:txBody>
                    <a:bodyPr/>
                    <a:lstStyle/>
                    <a:p>
                      <a:r>
                        <a:rPr lang="fr-FR" dirty="0" smtClean="0"/>
                        <a:t>Initiatives et actions nouvelles</a:t>
                      </a:r>
                      <a:endParaRPr lang="fr-FR" dirty="0"/>
                    </a:p>
                  </a:txBody>
                  <a:tcPr/>
                </a:tc>
              </a:tr>
              <a:tr h="370840">
                <a:tc>
                  <a:txBody>
                    <a:bodyPr/>
                    <a:lstStyle/>
                    <a:p>
                      <a:r>
                        <a:rPr lang="fr-FR" dirty="0" smtClean="0"/>
                        <a:t>Renforcer</a:t>
                      </a:r>
                      <a:r>
                        <a:rPr lang="fr-FR" baseline="0" dirty="0" smtClean="0"/>
                        <a:t> l’équipe dans toutes ses composantes : management, accompagnement, logement.</a:t>
                      </a:r>
                    </a:p>
                    <a:p>
                      <a:endParaRPr lang="fr-FR" baseline="0" dirty="0" smtClean="0"/>
                    </a:p>
                    <a:p>
                      <a:r>
                        <a:rPr lang="fr-FR" baseline="0" dirty="0" smtClean="0"/>
                        <a:t>Renforcer le parc de logements tant en version traditionnelle du Mandat de Gestion que pour la mise en forme de contrats de location/sous-location.</a:t>
                      </a:r>
                      <a:endParaRPr lang="fr-FR" dirty="0"/>
                    </a:p>
                  </a:txBody>
                  <a:tcPr/>
                </a:tc>
                <a:tc>
                  <a:txBody>
                    <a:bodyPr/>
                    <a:lstStyle/>
                    <a:p>
                      <a:pPr marL="285750" indent="-285750">
                        <a:buFont typeface="Wingdings" panose="05000000000000000000" pitchFamily="2" charset="2"/>
                        <a:buChar char="§"/>
                      </a:pPr>
                      <a:r>
                        <a:rPr lang="fr-FR" dirty="0" smtClean="0"/>
                        <a:t>6</a:t>
                      </a:r>
                      <a:r>
                        <a:rPr lang="fr-FR" baseline="0" dirty="0" smtClean="0"/>
                        <a:t> logements achetés à Thionville, mis progressivement en location,</a:t>
                      </a:r>
                    </a:p>
                    <a:p>
                      <a:pPr marL="285750" indent="-285750">
                        <a:buFont typeface="Wingdings" panose="05000000000000000000" pitchFamily="2" charset="2"/>
                        <a:buChar char="§"/>
                      </a:pPr>
                      <a:r>
                        <a:rPr lang="fr-FR" baseline="0" dirty="0" smtClean="0"/>
                        <a:t>3 logements achetés à Longwy,</a:t>
                      </a:r>
                    </a:p>
                    <a:p>
                      <a:pPr marL="285750" indent="-285750">
                        <a:buFont typeface="Wingdings" panose="05000000000000000000" pitchFamily="2" charset="2"/>
                        <a:buChar char="§"/>
                      </a:pPr>
                      <a:r>
                        <a:rPr lang="fr-FR" baseline="0" dirty="0" smtClean="0"/>
                        <a:t>Entrée de Habitat et Humanisme dans le dispositif de locations/sous-location de la DDCS 57,</a:t>
                      </a:r>
                    </a:p>
                    <a:p>
                      <a:pPr marL="285750" indent="-285750">
                        <a:buFont typeface="Wingdings" panose="05000000000000000000" pitchFamily="2" charset="2"/>
                        <a:buChar char="§"/>
                      </a:pPr>
                      <a:r>
                        <a:rPr lang="fr-FR" baseline="0" dirty="0" smtClean="0"/>
                        <a:t>Recherche de 12 à </a:t>
                      </a:r>
                      <a:r>
                        <a:rPr lang="fr-FR" baseline="0" dirty="0" err="1" smtClean="0"/>
                        <a:t>à</a:t>
                      </a:r>
                      <a:r>
                        <a:rPr lang="fr-FR" baseline="0" dirty="0" smtClean="0"/>
                        <a:t> 20 logements essentiellement sur le sillon de Metz Moselle</a:t>
                      </a:r>
                    </a:p>
                    <a:p>
                      <a:pPr marL="285750" indent="-285750">
                        <a:buFont typeface="Wingdings" panose="05000000000000000000" pitchFamily="2" charset="2"/>
                        <a:buChar char="§"/>
                      </a:pPr>
                      <a:r>
                        <a:rPr lang="fr-FR" baseline="0" dirty="0" smtClean="0"/>
                        <a:t>Expo photo dans le cadre de « l’heure solidaire » le 29 octobre dans nos locaux à Metz</a:t>
                      </a:r>
                      <a:endParaRPr lang="fr-FR" dirty="0"/>
                    </a:p>
                  </a:txBody>
                  <a:tcPr/>
                </a:tc>
              </a:tr>
              <a:tr h="370840">
                <a:tc>
                  <a:txBody>
                    <a:bodyPr/>
                    <a:lstStyle/>
                    <a:p>
                      <a:endParaRPr lang="fr-FR" dirty="0"/>
                    </a:p>
                  </a:txBody>
                  <a:tcPr/>
                </a:tc>
                <a:tc>
                  <a:txBody>
                    <a:bodyPr/>
                    <a:lstStyle/>
                    <a:p>
                      <a:r>
                        <a:rPr lang="fr-FR" dirty="0" smtClean="0"/>
                        <a:t>Bienvenue à Laure SUGLEY</a:t>
                      </a:r>
                      <a:r>
                        <a:rPr lang="fr-FR" baseline="0" dirty="0" smtClean="0"/>
                        <a:t> !</a:t>
                      </a:r>
                      <a:endParaRPr lang="fr-FR" dirty="0"/>
                    </a:p>
                  </a:txBody>
                  <a:tcPr/>
                </a:tc>
              </a:tr>
            </a:tbl>
          </a:graphicData>
        </a:graphic>
      </p:graphicFrame>
      <p:pic>
        <p:nvPicPr>
          <p:cNvPr id="2050" name="Picture 2" descr="RÃ©sultat de recherche d'images pour &quot;HABITAT ET HUMANISME LORRAIN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075" y="241300"/>
            <a:ext cx="5782671" cy="1004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418131"/>
      </p:ext>
    </p:extLst>
  </p:cSld>
  <p:clrMapOvr>
    <a:masterClrMapping/>
  </p:clrMapOvr>
  <mc:AlternateContent xmlns:mc="http://schemas.openxmlformats.org/markup-compatibility/2006" xmlns:p14="http://schemas.microsoft.com/office/powerpoint/2010/main">
    <mc:Choice Requires="p14">
      <p:transition spd="slow" p14:dur="2000" advTm="8140"/>
    </mc:Choice>
    <mc:Fallback xmlns="">
      <p:transition spd="slow" advTm="814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50900" y="533400"/>
            <a:ext cx="8724900" cy="5969000"/>
          </a:xfrm>
        </p:spPr>
        <p:txBody>
          <a:bodyPr/>
          <a:lstStyle/>
          <a:p>
            <a:pPr algn="l"/>
            <a:r>
              <a:rPr lang="fr-FR" sz="2000" b="1" dirty="0" smtClean="0">
                <a:solidFill>
                  <a:schemeClr val="tx2"/>
                </a:solidFill>
              </a:rPr>
              <a:t>RESAM- septembre 2018</a:t>
            </a:r>
            <a:endParaRPr lang="fr-FR" sz="2000" b="1" dirty="0">
              <a:solidFill>
                <a:schemeClr val="tx2"/>
              </a:solidFill>
            </a:endParaRPr>
          </a:p>
        </p:txBody>
      </p:sp>
      <p:graphicFrame>
        <p:nvGraphicFramePr>
          <p:cNvPr id="3" name="Tableau 2"/>
          <p:cNvGraphicFramePr>
            <a:graphicFrameLocks noGrp="1"/>
          </p:cNvGraphicFramePr>
          <p:nvPr>
            <p:extLst>
              <p:ext uri="{D42A27DB-BD31-4B8C-83A1-F6EECF244321}">
                <p14:modId xmlns:p14="http://schemas.microsoft.com/office/powerpoint/2010/main" val="4266323977"/>
              </p:ext>
            </p:extLst>
          </p:nvPr>
        </p:nvGraphicFramePr>
        <p:xfrm>
          <a:off x="955675" y="2362200"/>
          <a:ext cx="8128000" cy="2110740"/>
        </p:xfrm>
        <a:graphic>
          <a:graphicData uri="http://schemas.openxmlformats.org/drawingml/2006/table">
            <a:tbl>
              <a:tblPr firstRow="1" bandRow="1">
                <a:tableStyleId>{17292A2E-F333-43FB-9621-5CBBE7FDCDCB}</a:tableStyleId>
              </a:tblPr>
              <a:tblGrid>
                <a:gridCol w="4064000"/>
                <a:gridCol w="4064000"/>
              </a:tblGrid>
              <a:tr h="825500">
                <a:tc>
                  <a:txBody>
                    <a:bodyPr/>
                    <a:lstStyle/>
                    <a:p>
                      <a:r>
                        <a:rPr lang="fr-FR" dirty="0" smtClean="0"/>
                        <a:t>Points de préoccupations </a:t>
                      </a:r>
                      <a:endParaRPr lang="fr-FR" dirty="0"/>
                    </a:p>
                  </a:txBody>
                  <a:tcPr/>
                </a:tc>
                <a:tc>
                  <a:txBody>
                    <a:bodyPr/>
                    <a:lstStyle/>
                    <a:p>
                      <a:r>
                        <a:rPr lang="fr-FR" dirty="0" smtClean="0"/>
                        <a:t>Initiatives et actions nouvelles</a:t>
                      </a:r>
                      <a:endParaRPr lang="fr-FR" dirty="0"/>
                    </a:p>
                  </a:txBody>
                  <a:tcPr/>
                </a:tc>
              </a:tr>
              <a:tr h="370840">
                <a:tc>
                  <a:txBody>
                    <a:bodyPr/>
                    <a:lstStyle/>
                    <a:p>
                      <a:r>
                        <a:rPr lang="fr-FR" dirty="0" smtClean="0"/>
                        <a:t>Des effectifs bénévoles</a:t>
                      </a:r>
                      <a:r>
                        <a:rPr lang="fr-FR" baseline="0" dirty="0" smtClean="0"/>
                        <a:t> restreints</a:t>
                      </a:r>
                      <a:endParaRPr lang="fr-FR" dirty="0"/>
                    </a:p>
                  </a:txBody>
                  <a:tcPr/>
                </a:tc>
                <a:tc>
                  <a:txBody>
                    <a:bodyPr/>
                    <a:lstStyle/>
                    <a:p>
                      <a:pPr marL="285750" indent="-285750">
                        <a:buFont typeface="Wingdings" panose="05000000000000000000" pitchFamily="2" charset="2"/>
                        <a:buChar char="§"/>
                      </a:pPr>
                      <a:r>
                        <a:rPr lang="fr-FR" dirty="0" smtClean="0"/>
                        <a:t>Démarrage d’un espace-livres à Woippy Saint-Eloy</a:t>
                      </a:r>
                      <a:r>
                        <a:rPr lang="fr-FR" baseline="0" dirty="0" smtClean="0"/>
                        <a:t> et à la MJC Boileau-</a:t>
                      </a:r>
                      <a:r>
                        <a:rPr lang="fr-FR" baseline="0" dirty="0" err="1" smtClean="0"/>
                        <a:t>Prégénie</a:t>
                      </a:r>
                      <a:r>
                        <a:rPr lang="fr-FR" baseline="0" dirty="0" smtClean="0"/>
                        <a:t>.</a:t>
                      </a:r>
                      <a:endParaRPr lang="fr-FR" dirty="0"/>
                    </a:p>
                  </a:txBody>
                  <a:tcPr/>
                </a:tc>
              </a:tr>
              <a:tr h="370840">
                <a:tc>
                  <a:txBody>
                    <a:bodyPr/>
                    <a:lstStyle/>
                    <a:p>
                      <a:endParaRPr lang="fr-FR" dirty="0"/>
                    </a:p>
                  </a:txBody>
                  <a:tcPr/>
                </a:tc>
                <a:tc>
                  <a:txBody>
                    <a:bodyPr/>
                    <a:lstStyle/>
                    <a:p>
                      <a:endParaRPr lang="fr-FR" dirty="0"/>
                    </a:p>
                  </a:txBody>
                  <a:tcPr/>
                </a:tc>
              </a:tr>
            </a:tbl>
          </a:graphicData>
        </a:graphic>
      </p:graphicFrame>
      <p:pic>
        <p:nvPicPr>
          <p:cNvPr id="5" name="Image 4" descr="11039300_10153430127104009_8590948670412328581_n.png"/>
          <p:cNvPicPr/>
          <p:nvPr/>
        </p:nvPicPr>
        <p:blipFill>
          <a:blip r:embed="rId2">
            <a:extLst>
              <a:ext uri="{28A0092B-C50C-407E-A947-70E740481C1C}">
                <a14:useLocalDpi xmlns:a14="http://schemas.microsoft.com/office/drawing/2010/main" val="0"/>
              </a:ext>
            </a:extLst>
          </a:blip>
          <a:srcRect/>
          <a:stretch>
            <a:fillRect/>
          </a:stretch>
        </p:blipFill>
        <p:spPr bwMode="auto">
          <a:xfrm>
            <a:off x="514350" y="0"/>
            <a:ext cx="1536065" cy="1828800"/>
          </a:xfrm>
          <a:prstGeom prst="rect">
            <a:avLst/>
          </a:prstGeom>
          <a:noFill/>
          <a:ln>
            <a:noFill/>
          </a:ln>
        </p:spPr>
      </p:pic>
    </p:spTree>
    <p:extLst>
      <p:ext uri="{BB962C8B-B14F-4D97-AF65-F5344CB8AC3E}">
        <p14:creationId xmlns:p14="http://schemas.microsoft.com/office/powerpoint/2010/main" val="3553333040"/>
      </p:ext>
    </p:extLst>
  </p:cSld>
  <p:clrMapOvr>
    <a:masterClrMapping/>
  </p:clrMapOvr>
  <mc:AlternateContent xmlns:mc="http://schemas.openxmlformats.org/markup-compatibility/2006" xmlns:p14="http://schemas.microsoft.com/office/powerpoint/2010/main">
    <mc:Choice Requires="p14">
      <p:transition spd="slow" p14:dur="2000" advTm="8140"/>
    </mc:Choice>
    <mc:Fallback xmlns="">
      <p:transition spd="slow" advTm="814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76300" y="622300"/>
            <a:ext cx="8724900" cy="5969000"/>
          </a:xfrm>
        </p:spPr>
        <p:txBody>
          <a:bodyPr/>
          <a:lstStyle/>
          <a:p>
            <a:pPr algn="l"/>
            <a:r>
              <a:rPr lang="fr-FR" sz="2000" b="1" dirty="0" smtClean="0">
                <a:solidFill>
                  <a:schemeClr val="tx2"/>
                </a:solidFill>
              </a:rPr>
              <a:t>RESAM- septembre 2018</a:t>
            </a:r>
            <a:endParaRPr lang="fr-FR" sz="2000" b="1" dirty="0">
              <a:solidFill>
                <a:schemeClr val="tx2"/>
              </a:solidFill>
            </a:endParaRPr>
          </a:p>
        </p:txBody>
      </p:sp>
      <p:graphicFrame>
        <p:nvGraphicFramePr>
          <p:cNvPr id="3" name="Tableau 2"/>
          <p:cNvGraphicFramePr>
            <a:graphicFrameLocks noGrp="1"/>
          </p:cNvGraphicFramePr>
          <p:nvPr>
            <p:extLst>
              <p:ext uri="{D42A27DB-BD31-4B8C-83A1-F6EECF244321}">
                <p14:modId xmlns:p14="http://schemas.microsoft.com/office/powerpoint/2010/main" val="1578418633"/>
              </p:ext>
            </p:extLst>
          </p:nvPr>
        </p:nvGraphicFramePr>
        <p:xfrm>
          <a:off x="577850" y="622300"/>
          <a:ext cx="8128000" cy="6278880"/>
        </p:xfrm>
        <a:graphic>
          <a:graphicData uri="http://schemas.openxmlformats.org/drawingml/2006/table">
            <a:tbl>
              <a:tblPr firstRow="1" bandRow="1">
                <a:tableStyleId>{17292A2E-F333-43FB-9621-5CBBE7FDCDCB}</a:tableStyleId>
              </a:tblPr>
              <a:tblGrid>
                <a:gridCol w="4777166"/>
                <a:gridCol w="3350834"/>
              </a:tblGrid>
              <a:tr h="571500">
                <a:tc>
                  <a:txBody>
                    <a:bodyPr/>
                    <a:lstStyle/>
                    <a:p>
                      <a:r>
                        <a:rPr lang="fr-FR" dirty="0" smtClean="0"/>
                        <a:t>Points de préoccupations </a:t>
                      </a:r>
                      <a:endParaRPr lang="fr-FR" dirty="0"/>
                    </a:p>
                  </a:txBody>
                  <a:tcPr/>
                </a:tc>
                <a:tc>
                  <a:txBody>
                    <a:bodyPr/>
                    <a:lstStyle/>
                    <a:p>
                      <a:r>
                        <a:rPr lang="fr-FR" dirty="0" smtClean="0"/>
                        <a:t>Initiatives et actions nouvelles</a:t>
                      </a:r>
                      <a:endParaRPr lang="fr-FR" dirty="0"/>
                    </a:p>
                  </a:txBody>
                  <a:tcPr/>
                </a:tc>
              </a:tr>
              <a:tr h="1473462">
                <a:tc>
                  <a:txBody>
                    <a:bodyPr/>
                    <a:lstStyle/>
                    <a:p>
                      <a:r>
                        <a:rPr lang="fr-FR" sz="1800" kern="1200" dirty="0" smtClean="0">
                          <a:solidFill>
                            <a:schemeClr val="tx1"/>
                          </a:solidFill>
                          <a:effectLst/>
                          <a:latin typeface="+mn-lt"/>
                          <a:ea typeface="+mn-ea"/>
                          <a:cs typeface="+mn-cs"/>
                        </a:rPr>
                        <a:t> </a:t>
                      </a:r>
                      <a:endParaRPr lang="fr-FR" sz="1600" kern="1200" dirty="0" smtClean="0">
                        <a:solidFill>
                          <a:schemeClr val="tx1"/>
                        </a:solidFill>
                        <a:effectLst/>
                        <a:latin typeface="+mn-lt"/>
                        <a:ea typeface="+mn-ea"/>
                        <a:cs typeface="+mn-cs"/>
                      </a:endParaRPr>
                    </a:p>
                    <a:p>
                      <a:pPr lvl="0"/>
                      <a:r>
                        <a:rPr lang="fr-FR" sz="1600" kern="1200" dirty="0" smtClean="0">
                          <a:solidFill>
                            <a:schemeClr val="tx1"/>
                          </a:solidFill>
                          <a:effectLst/>
                          <a:latin typeface="+mn-lt"/>
                          <a:ea typeface="+mn-ea"/>
                          <a:cs typeface="+mn-cs"/>
                        </a:rPr>
                        <a:t>-Manque de bénévoles cet été pour face aux pics de demandes (148 dossiers sur 216 traités par 4 personnes en août),</a:t>
                      </a:r>
                    </a:p>
                    <a:p>
                      <a:pPr marL="0" lvl="0" indent="0">
                        <a:buFontTx/>
                        <a:buNone/>
                      </a:pPr>
                      <a:r>
                        <a:rPr lang="fr-FR" sz="1600" kern="1200" dirty="0" smtClean="0">
                          <a:solidFill>
                            <a:schemeClr val="tx1"/>
                          </a:solidFill>
                          <a:effectLst/>
                          <a:latin typeface="+mn-lt"/>
                          <a:ea typeface="+mn-ea"/>
                          <a:cs typeface="+mn-cs"/>
                        </a:rPr>
                        <a:t>-Fin du contrat de sous-traitance OFFI/AIEM  en décembre 18,</a:t>
                      </a:r>
                    </a:p>
                    <a:p>
                      <a:pPr marL="0" lvl="0" indent="0">
                        <a:buFontTx/>
                        <a:buNone/>
                      </a:pPr>
                      <a:r>
                        <a:rPr lang="fr-FR" sz="1600" kern="1200" dirty="0" smtClean="0">
                          <a:solidFill>
                            <a:schemeClr val="tx1"/>
                          </a:solidFill>
                          <a:effectLst/>
                          <a:latin typeface="+mn-lt"/>
                          <a:ea typeface="+mn-ea"/>
                          <a:cs typeface="+mn-cs"/>
                        </a:rPr>
                        <a:t>-Inquiétude devant la réorganisation des SPADA Grand-Est. </a:t>
                      </a:r>
                      <a:r>
                        <a:rPr lang="fr-FR" sz="1600" kern="1200" baseline="0" dirty="0" smtClean="0">
                          <a:solidFill>
                            <a:schemeClr val="tx1"/>
                          </a:solidFill>
                          <a:effectLst/>
                          <a:latin typeface="+mn-lt"/>
                          <a:ea typeface="+mn-ea"/>
                          <a:cs typeface="+mn-cs"/>
                        </a:rPr>
                        <a:t> Perte d’1/4 du Budget du </a:t>
                      </a:r>
                      <a:r>
                        <a:rPr lang="fr-FR" sz="1600" kern="1200" baseline="0" dirty="0" err="1" smtClean="0">
                          <a:solidFill>
                            <a:schemeClr val="tx1"/>
                          </a:solidFill>
                          <a:effectLst/>
                          <a:latin typeface="+mn-lt"/>
                          <a:ea typeface="+mn-ea"/>
                          <a:cs typeface="+mn-cs"/>
                        </a:rPr>
                        <a:t>Casam</a:t>
                      </a:r>
                      <a:r>
                        <a:rPr lang="fr-FR" sz="1600" kern="1200" baseline="0" dirty="0" smtClean="0">
                          <a:solidFill>
                            <a:schemeClr val="tx1"/>
                          </a:solidFill>
                          <a:effectLst/>
                          <a:latin typeface="+mn-lt"/>
                          <a:ea typeface="+mn-ea"/>
                          <a:cs typeface="+mn-cs"/>
                        </a:rPr>
                        <a:t>,</a:t>
                      </a:r>
                    </a:p>
                    <a:p>
                      <a:pPr marL="0" lvl="0" indent="0">
                        <a:buFontTx/>
                        <a:buNone/>
                      </a:pPr>
                      <a:endParaRPr lang="fr-FR" sz="1600" kern="1200" baseline="0" dirty="0" smtClean="0">
                        <a:solidFill>
                          <a:schemeClr val="tx1"/>
                        </a:solidFill>
                        <a:effectLst/>
                        <a:latin typeface="+mn-lt"/>
                        <a:ea typeface="+mn-ea"/>
                        <a:cs typeface="+mn-cs"/>
                      </a:endParaRPr>
                    </a:p>
                    <a:p>
                      <a:pPr marL="0" lvl="0" indent="0">
                        <a:buFontTx/>
                        <a:buNone/>
                      </a:pPr>
                      <a:r>
                        <a:rPr lang="fr-FR" sz="1600" kern="1200" dirty="0" smtClean="0">
                          <a:solidFill>
                            <a:schemeClr val="tx1"/>
                          </a:solidFill>
                          <a:effectLst/>
                          <a:latin typeface="+mn-lt"/>
                          <a:ea typeface="+mn-ea"/>
                          <a:cs typeface="+mn-cs"/>
                        </a:rPr>
                        <a:t>-Application de la loi Asile-Immigration :</a:t>
                      </a:r>
                      <a:r>
                        <a:rPr lang="fr-FR" sz="1600" kern="1200" baseline="0" dirty="0" smtClean="0">
                          <a:solidFill>
                            <a:schemeClr val="tx1"/>
                          </a:solidFill>
                          <a:effectLst/>
                          <a:latin typeface="+mn-lt"/>
                          <a:ea typeface="+mn-ea"/>
                          <a:cs typeface="+mn-cs"/>
                        </a:rPr>
                        <a:t> </a:t>
                      </a:r>
                      <a:r>
                        <a:rPr lang="fr-FR" sz="1600" kern="1200" dirty="0" smtClean="0">
                          <a:solidFill>
                            <a:schemeClr val="tx1"/>
                          </a:solidFill>
                          <a:effectLst/>
                          <a:latin typeface="+mn-lt"/>
                          <a:ea typeface="+mn-ea"/>
                          <a:cs typeface="+mn-cs"/>
                        </a:rPr>
                        <a:t>impossibilité de recours pour les déboutés de l'asile, en provenance de pays surs, même s'il est contestable par la Charte des Droits Fondamentaux de l'Union Européenne, </a:t>
                      </a:r>
                    </a:p>
                    <a:p>
                      <a:pPr marL="0" lvl="0" indent="0">
                        <a:buFontTx/>
                        <a:buNone/>
                      </a:pPr>
                      <a:endParaRPr lang="fr-FR" sz="1600" kern="1200" dirty="0" smtClean="0">
                        <a:solidFill>
                          <a:schemeClr val="tx1"/>
                        </a:solidFill>
                        <a:effectLst/>
                        <a:latin typeface="+mn-lt"/>
                        <a:ea typeface="+mn-ea"/>
                        <a:cs typeface="+mn-cs"/>
                      </a:endParaRPr>
                    </a:p>
                    <a:p>
                      <a:pPr marL="0" lvl="0" indent="0">
                        <a:buFontTx/>
                        <a:buNone/>
                      </a:pPr>
                      <a:r>
                        <a:rPr lang="fr-FR" sz="1600" kern="1200" dirty="0" smtClean="0">
                          <a:solidFill>
                            <a:schemeClr val="tx1"/>
                          </a:solidFill>
                          <a:effectLst/>
                          <a:latin typeface="+mn-lt"/>
                          <a:ea typeface="+mn-ea"/>
                          <a:cs typeface="+mn-cs"/>
                        </a:rPr>
                        <a:t>-Incertitudes sur les politiques de la ville et de l'état sur la prise en charge de l'urgence humanitaire (mise à l'abri, hébergement .. .) des migrants primo-arrivants.</a:t>
                      </a:r>
                    </a:p>
                    <a:p>
                      <a:r>
                        <a:rPr lang="fr-FR" sz="1600" kern="1200" dirty="0" smtClean="0">
                          <a:solidFill>
                            <a:schemeClr val="tx1"/>
                          </a:solidFill>
                          <a:effectLst/>
                          <a:latin typeface="+mn-lt"/>
                          <a:ea typeface="+mn-ea"/>
                          <a:cs typeface="+mn-cs"/>
                        </a:rPr>
                        <a:t> </a:t>
                      </a:r>
                    </a:p>
                    <a:p>
                      <a:endParaRPr lang="fr-FR" dirty="0"/>
                    </a:p>
                  </a:txBody>
                  <a:tcPr/>
                </a:tc>
                <a:tc>
                  <a:txBody>
                    <a:bodyPr/>
                    <a:lstStyle/>
                    <a:p>
                      <a:pPr marL="285750" indent="-285750">
                        <a:buFont typeface="Wingdings" panose="05000000000000000000" pitchFamily="2" charset="2"/>
                        <a:buChar char="§"/>
                      </a:pPr>
                      <a:r>
                        <a:rPr lang="fr-FR" sz="1800" kern="1200" dirty="0" smtClean="0">
                          <a:solidFill>
                            <a:schemeClr val="tx1"/>
                          </a:solidFill>
                          <a:effectLst/>
                          <a:latin typeface="+mn-lt"/>
                          <a:ea typeface="+mn-ea"/>
                          <a:cs typeface="+mn-cs"/>
                        </a:rPr>
                        <a:t>Préparation</a:t>
                      </a:r>
                      <a:r>
                        <a:rPr lang="fr-FR" sz="1800" kern="1200" baseline="0" dirty="0" smtClean="0">
                          <a:solidFill>
                            <a:schemeClr val="tx1"/>
                          </a:solidFill>
                          <a:effectLst/>
                          <a:latin typeface="+mn-lt"/>
                          <a:ea typeface="+mn-ea"/>
                          <a:cs typeface="+mn-cs"/>
                        </a:rPr>
                        <a:t> </a:t>
                      </a:r>
                      <a:r>
                        <a:rPr lang="fr-FR" sz="1800" kern="1200" dirty="0" smtClean="0">
                          <a:solidFill>
                            <a:schemeClr val="tx1"/>
                          </a:solidFill>
                          <a:effectLst/>
                          <a:latin typeface="+mn-lt"/>
                          <a:ea typeface="+mn-ea"/>
                          <a:cs typeface="+mn-cs"/>
                        </a:rPr>
                        <a:t>30ème anniversaire, pour augmenter notre visibilité, sensibiliser nos concitoyens sur nos besoins en bénévoles pour répondre aux besoins des migrants (aide administrative et apprentissage de la langue).</a:t>
                      </a:r>
                    </a:p>
                    <a:p>
                      <a:pPr marL="285750" indent="-285750">
                        <a:buFont typeface="Wingdings" panose="05000000000000000000" pitchFamily="2" charset="2"/>
                        <a:buChar char="§"/>
                      </a:pPr>
                      <a:r>
                        <a:rPr lang="fr-FR" sz="1800" kern="1200" dirty="0" smtClean="0">
                          <a:solidFill>
                            <a:schemeClr val="tx1"/>
                          </a:solidFill>
                          <a:effectLst/>
                          <a:latin typeface="+mn-lt"/>
                          <a:ea typeface="+mn-ea"/>
                          <a:cs typeface="+mn-cs"/>
                        </a:rPr>
                        <a:t>Recherche d'une permanence d'accueil sur Moselle-Est.</a:t>
                      </a:r>
                    </a:p>
                    <a:p>
                      <a:pPr marL="285750" indent="-285750">
                        <a:buFont typeface="Wingdings" panose="05000000000000000000" pitchFamily="2" charset="2"/>
                        <a:buChar char="§"/>
                      </a:pPr>
                      <a:endParaRPr lang="fr-FR" dirty="0"/>
                    </a:p>
                  </a:txBody>
                  <a:tcPr/>
                </a:tc>
              </a:tr>
              <a:tr h="170302">
                <a:tc>
                  <a:txBody>
                    <a:bodyPr/>
                    <a:lstStyle/>
                    <a:p>
                      <a:endParaRPr lang="fr-FR" dirty="0"/>
                    </a:p>
                  </a:txBody>
                  <a:tcPr/>
                </a:tc>
                <a:tc>
                  <a:txBody>
                    <a:bodyPr/>
                    <a:lstStyle/>
                    <a:p>
                      <a:endParaRPr lang="fr-FR" dirty="0"/>
                    </a:p>
                  </a:txBody>
                  <a:tcPr/>
                </a:tc>
              </a:tr>
            </a:tbl>
          </a:graphicData>
        </a:graphic>
      </p:graphicFrame>
      <p:sp>
        <p:nvSpPr>
          <p:cNvPr id="4" name="AutoShape 2" descr="RÃ©sultat de recherche d'images pour &quot;agir abcd metz&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7642" y="4785576"/>
            <a:ext cx="4008816" cy="1916214"/>
          </a:xfrm>
          <a:prstGeom prst="rect">
            <a:avLst/>
          </a:prstGeom>
        </p:spPr>
      </p:pic>
    </p:spTree>
    <p:extLst>
      <p:ext uri="{BB962C8B-B14F-4D97-AF65-F5344CB8AC3E}">
        <p14:creationId xmlns:p14="http://schemas.microsoft.com/office/powerpoint/2010/main" val="697472071"/>
      </p:ext>
    </p:extLst>
  </p:cSld>
  <p:clrMapOvr>
    <a:masterClrMapping/>
  </p:clrMapOvr>
  <mc:AlternateContent xmlns:mc="http://schemas.openxmlformats.org/markup-compatibility/2006" xmlns:p14="http://schemas.microsoft.com/office/powerpoint/2010/main">
    <mc:Choice Requires="p14">
      <p:transition spd="slow" p14:dur="2000" advTm="8140"/>
    </mc:Choice>
    <mc:Fallback xmlns="">
      <p:transition spd="slow" advTm="814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50900" y="533400"/>
            <a:ext cx="8724900" cy="5969000"/>
          </a:xfrm>
        </p:spPr>
        <p:txBody>
          <a:bodyPr/>
          <a:lstStyle/>
          <a:p>
            <a:pPr algn="l"/>
            <a:r>
              <a:rPr lang="fr-FR" sz="2000" b="1" dirty="0" smtClean="0">
                <a:solidFill>
                  <a:schemeClr val="tx2"/>
                </a:solidFill>
              </a:rPr>
              <a:t>RESAM- septembre 2018</a:t>
            </a:r>
            <a:endParaRPr lang="fr-FR" sz="2000" b="1" dirty="0">
              <a:solidFill>
                <a:schemeClr val="tx2"/>
              </a:solidFill>
            </a:endParaRPr>
          </a:p>
        </p:txBody>
      </p:sp>
      <p:graphicFrame>
        <p:nvGraphicFramePr>
          <p:cNvPr id="3" name="Tableau 2"/>
          <p:cNvGraphicFramePr>
            <a:graphicFrameLocks noGrp="1"/>
          </p:cNvGraphicFramePr>
          <p:nvPr>
            <p:extLst>
              <p:ext uri="{D42A27DB-BD31-4B8C-83A1-F6EECF244321}">
                <p14:modId xmlns:p14="http://schemas.microsoft.com/office/powerpoint/2010/main" val="2195719764"/>
              </p:ext>
            </p:extLst>
          </p:nvPr>
        </p:nvGraphicFramePr>
        <p:xfrm>
          <a:off x="955675" y="2362200"/>
          <a:ext cx="8128000" cy="2659380"/>
        </p:xfrm>
        <a:graphic>
          <a:graphicData uri="http://schemas.openxmlformats.org/drawingml/2006/table">
            <a:tbl>
              <a:tblPr firstRow="1" bandRow="1">
                <a:tableStyleId>{17292A2E-F333-43FB-9621-5CBBE7FDCDCB}</a:tableStyleId>
              </a:tblPr>
              <a:tblGrid>
                <a:gridCol w="4064000"/>
                <a:gridCol w="4064000"/>
              </a:tblGrid>
              <a:tr h="825500">
                <a:tc>
                  <a:txBody>
                    <a:bodyPr/>
                    <a:lstStyle/>
                    <a:p>
                      <a:r>
                        <a:rPr lang="fr-FR" dirty="0" smtClean="0"/>
                        <a:t>Points de préoccupations </a:t>
                      </a:r>
                      <a:endParaRPr lang="fr-FR" dirty="0"/>
                    </a:p>
                  </a:txBody>
                  <a:tcPr/>
                </a:tc>
                <a:tc>
                  <a:txBody>
                    <a:bodyPr/>
                    <a:lstStyle/>
                    <a:p>
                      <a:r>
                        <a:rPr lang="fr-FR" dirty="0" smtClean="0"/>
                        <a:t>Initiatives et actions nouvelles</a:t>
                      </a:r>
                      <a:endParaRPr lang="fr-FR" dirty="0"/>
                    </a:p>
                  </a:txBody>
                  <a:tcPr/>
                </a:tc>
              </a:tr>
              <a:tr h="370840">
                <a:tc>
                  <a:txBody>
                    <a:bodyPr/>
                    <a:lstStyle/>
                    <a:p>
                      <a:r>
                        <a:rPr lang="fr-FR" dirty="0" smtClean="0"/>
                        <a:t>Trouver</a:t>
                      </a:r>
                      <a:r>
                        <a:rPr lang="fr-FR" baseline="0" dirty="0" smtClean="0"/>
                        <a:t> des intervenants FLE-FLI</a:t>
                      </a:r>
                    </a:p>
                    <a:p>
                      <a:endParaRPr lang="fr-FR" baseline="0" dirty="0" smtClean="0"/>
                    </a:p>
                    <a:p>
                      <a:r>
                        <a:rPr lang="fr-FR" baseline="0" dirty="0" smtClean="0"/>
                        <a:t>Des besoins en formation et une recherche de modes de mutualisation possibles avec d’autres associations</a:t>
                      </a:r>
                      <a:endParaRPr lang="fr-FR" dirty="0"/>
                    </a:p>
                  </a:txBody>
                  <a:tcPr/>
                </a:tc>
                <a:tc>
                  <a:txBody>
                    <a:bodyPr/>
                    <a:lstStyle/>
                    <a:p>
                      <a:pPr marL="285750" indent="-285750">
                        <a:buFont typeface="Wingdings" panose="05000000000000000000" pitchFamily="2" charset="2"/>
                        <a:buChar char="§"/>
                      </a:pPr>
                      <a:r>
                        <a:rPr lang="fr-FR" dirty="0" smtClean="0"/>
                        <a:t>Initiation</a:t>
                      </a:r>
                      <a:r>
                        <a:rPr lang="fr-FR" baseline="0" dirty="0" smtClean="0"/>
                        <a:t> musicale à destination de publics en situation de précarité,</a:t>
                      </a:r>
                    </a:p>
                    <a:p>
                      <a:pPr marL="285750" indent="-285750">
                        <a:buFont typeface="Wingdings" panose="05000000000000000000" pitchFamily="2" charset="2"/>
                        <a:buChar char="§"/>
                      </a:pPr>
                      <a:r>
                        <a:rPr lang="fr-FR" baseline="0" dirty="0" smtClean="0"/>
                        <a:t>Projet en gestation : lutte contre la fracture numérique.</a:t>
                      </a:r>
                      <a:endParaRPr lang="fr-FR" dirty="0"/>
                    </a:p>
                  </a:txBody>
                  <a:tcPr/>
                </a:tc>
              </a:tr>
              <a:tr h="370840">
                <a:tc>
                  <a:txBody>
                    <a:bodyPr/>
                    <a:lstStyle/>
                    <a:p>
                      <a:endParaRPr lang="fr-FR" dirty="0"/>
                    </a:p>
                  </a:txBody>
                  <a:tcPr/>
                </a:tc>
                <a:tc>
                  <a:txBody>
                    <a:bodyPr/>
                    <a:lstStyle/>
                    <a:p>
                      <a:endParaRPr lang="fr-FR" dirty="0"/>
                    </a:p>
                  </a:txBody>
                  <a:tcPr/>
                </a:tc>
              </a:tr>
            </a:tbl>
          </a:graphicData>
        </a:graphic>
      </p:graphicFrame>
      <p:sp>
        <p:nvSpPr>
          <p:cNvPr id="4" name="AutoShape 2" descr="RÃ©sultat de recherche d'images pour &quot;agir abcd metz&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3076" name="Picture 4" descr="Image associÃ©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575" y="332740"/>
            <a:ext cx="2067558" cy="1597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618391"/>
      </p:ext>
    </p:extLst>
  </p:cSld>
  <p:clrMapOvr>
    <a:masterClrMapping/>
  </p:clrMapOvr>
  <mc:AlternateContent xmlns:mc="http://schemas.openxmlformats.org/markup-compatibility/2006" xmlns:p14="http://schemas.microsoft.com/office/powerpoint/2010/main">
    <mc:Choice Requires="p14">
      <p:transition spd="slow" p14:dur="2000" advTm="8140"/>
    </mc:Choice>
    <mc:Fallback xmlns="">
      <p:transition spd="slow" advTm="814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50900" y="533400"/>
            <a:ext cx="8724900" cy="5969000"/>
          </a:xfrm>
        </p:spPr>
        <p:txBody>
          <a:bodyPr/>
          <a:lstStyle/>
          <a:p>
            <a:pPr algn="l"/>
            <a:r>
              <a:rPr lang="fr-FR" sz="2000" b="1" dirty="0" smtClean="0">
                <a:solidFill>
                  <a:schemeClr val="tx2"/>
                </a:solidFill>
              </a:rPr>
              <a:t>RESAM- septembre 2018</a:t>
            </a:r>
            <a:endParaRPr lang="fr-FR" sz="2000" b="1" dirty="0">
              <a:solidFill>
                <a:schemeClr val="tx2"/>
              </a:solidFill>
            </a:endParaRPr>
          </a:p>
        </p:txBody>
      </p:sp>
      <p:graphicFrame>
        <p:nvGraphicFramePr>
          <p:cNvPr id="3" name="Tableau 2"/>
          <p:cNvGraphicFramePr>
            <a:graphicFrameLocks noGrp="1"/>
          </p:cNvGraphicFramePr>
          <p:nvPr>
            <p:extLst>
              <p:ext uri="{D42A27DB-BD31-4B8C-83A1-F6EECF244321}">
                <p14:modId xmlns:p14="http://schemas.microsoft.com/office/powerpoint/2010/main" val="4234028076"/>
              </p:ext>
            </p:extLst>
          </p:nvPr>
        </p:nvGraphicFramePr>
        <p:xfrm>
          <a:off x="1019175" y="1879600"/>
          <a:ext cx="8128000" cy="4612640"/>
        </p:xfrm>
        <a:graphic>
          <a:graphicData uri="http://schemas.openxmlformats.org/drawingml/2006/table">
            <a:tbl>
              <a:tblPr firstRow="1" bandRow="1">
                <a:tableStyleId>{17292A2E-F333-43FB-9621-5CBBE7FDCDCB}</a:tableStyleId>
              </a:tblPr>
              <a:tblGrid>
                <a:gridCol w="4064000"/>
                <a:gridCol w="4064000"/>
              </a:tblGrid>
              <a:tr h="584200">
                <a:tc>
                  <a:txBody>
                    <a:bodyPr/>
                    <a:lstStyle/>
                    <a:p>
                      <a:r>
                        <a:rPr lang="fr-FR" dirty="0" smtClean="0"/>
                        <a:t>Points de préoccupations </a:t>
                      </a:r>
                      <a:endParaRPr lang="fr-FR" dirty="0"/>
                    </a:p>
                  </a:txBody>
                  <a:tcPr/>
                </a:tc>
                <a:tc>
                  <a:txBody>
                    <a:bodyPr/>
                    <a:lstStyle/>
                    <a:p>
                      <a:r>
                        <a:rPr lang="fr-FR" dirty="0" smtClean="0"/>
                        <a:t>Initiatives et actions nouvelles</a:t>
                      </a:r>
                      <a:endParaRPr lang="fr-FR" dirty="0"/>
                    </a:p>
                  </a:txBody>
                  <a:tcPr/>
                </a:tc>
              </a:tr>
              <a:tr h="3251200">
                <a:tc>
                  <a:txBody>
                    <a:bodyPr/>
                    <a:lstStyle/>
                    <a:p>
                      <a:r>
                        <a:rPr lang="fr-FR" dirty="0" smtClean="0"/>
                        <a:t>La</a:t>
                      </a:r>
                      <a:r>
                        <a:rPr lang="fr-FR" baseline="0" dirty="0" smtClean="0"/>
                        <a:t> situation de personnes arrivant au bout de leur titre de séjour, ayant travaillé en France et/ou travaillant encore : risque de rupture du contrat de travail, et perspective de rupture du titre de séjour.</a:t>
                      </a:r>
                    </a:p>
                    <a:p>
                      <a:endParaRPr lang="fr-FR" baseline="0" dirty="0" smtClean="0"/>
                    </a:p>
                    <a:p>
                      <a:r>
                        <a:rPr lang="fr-FR" baseline="0" dirty="0" smtClean="0"/>
                        <a:t>Accueil de familles déboutés du droit d’asile.</a:t>
                      </a:r>
                      <a:endParaRPr lang="fr-FR" dirty="0"/>
                    </a:p>
                  </a:txBody>
                  <a:tcPr/>
                </a:tc>
                <a:tc>
                  <a:txBody>
                    <a:bodyPr/>
                    <a:lstStyle/>
                    <a:p>
                      <a:pPr marL="285750" indent="-285750">
                        <a:buFont typeface="Wingdings" panose="05000000000000000000" pitchFamily="2" charset="2"/>
                        <a:buChar char="§"/>
                      </a:pPr>
                      <a:r>
                        <a:rPr lang="fr-FR" dirty="0" smtClean="0"/>
                        <a:t>La</a:t>
                      </a:r>
                      <a:r>
                        <a:rPr lang="fr-FR" baseline="0" dirty="0" smtClean="0"/>
                        <a:t> banalisation de l’usage de la vidéo-surveillance : conférence de Laurent </a:t>
                      </a:r>
                      <a:r>
                        <a:rPr lang="fr-FR" baseline="0" dirty="0" err="1" smtClean="0"/>
                        <a:t>Muchielli</a:t>
                      </a:r>
                      <a:r>
                        <a:rPr lang="fr-FR" baseline="0" dirty="0" smtClean="0"/>
                        <a:t> à l’IRTS le 20 novembre.</a:t>
                      </a:r>
                    </a:p>
                    <a:p>
                      <a:pPr marL="285750" indent="-285750">
                        <a:buFont typeface="Wingdings" panose="05000000000000000000" pitchFamily="2" charset="2"/>
                        <a:buChar char="§"/>
                      </a:pPr>
                      <a:r>
                        <a:rPr lang="fr-FR" baseline="0" dirty="0" smtClean="0"/>
                        <a:t>Réformes de la justice, loi asile-immigration et audiences vidéos : réunion débat animé le 15 novembre à la Grange aux Bois par Xavier Jochum.</a:t>
                      </a:r>
                    </a:p>
                    <a:p>
                      <a:pPr marL="285750" indent="-285750">
                        <a:buFont typeface="Wingdings" panose="05000000000000000000" pitchFamily="2" charset="2"/>
                        <a:buChar char="§"/>
                      </a:pPr>
                      <a:r>
                        <a:rPr lang="fr-FR" baseline="0" dirty="0" smtClean="0"/>
                        <a:t>Construction en cours d’une proposition de formation avec le GISTI (janvier-février) sur ce qu’à changé la loi Asile-Immigration.</a:t>
                      </a:r>
                      <a:endParaRPr lang="fr-FR" dirty="0"/>
                    </a:p>
                  </a:txBody>
                  <a:tcPr/>
                </a:tc>
              </a:tr>
              <a:tr h="370840">
                <a:tc>
                  <a:txBody>
                    <a:bodyPr/>
                    <a:lstStyle/>
                    <a:p>
                      <a:endParaRPr lang="fr-FR" dirty="0"/>
                    </a:p>
                  </a:txBody>
                  <a:tcPr/>
                </a:tc>
                <a:tc>
                  <a:txBody>
                    <a:bodyPr/>
                    <a:lstStyle/>
                    <a:p>
                      <a:endParaRPr lang="fr-FR" dirty="0"/>
                    </a:p>
                  </a:txBody>
                  <a:tcPr/>
                </a:tc>
              </a:tr>
            </a:tbl>
          </a:graphicData>
        </a:graphic>
      </p:graphicFrame>
      <p:sp>
        <p:nvSpPr>
          <p:cNvPr id="4" name="AutoShape 2" descr="RÃ©sultat de recherche d'images pour &quot;agir abcd metz&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5391" y="419608"/>
            <a:ext cx="2739399" cy="1421892"/>
          </a:xfrm>
          <a:prstGeom prst="rect">
            <a:avLst/>
          </a:prstGeom>
        </p:spPr>
      </p:pic>
    </p:spTree>
    <p:extLst>
      <p:ext uri="{BB962C8B-B14F-4D97-AF65-F5344CB8AC3E}">
        <p14:creationId xmlns:p14="http://schemas.microsoft.com/office/powerpoint/2010/main" val="1594476268"/>
      </p:ext>
    </p:extLst>
  </p:cSld>
  <p:clrMapOvr>
    <a:masterClrMapping/>
  </p:clrMapOvr>
  <mc:AlternateContent xmlns:mc="http://schemas.openxmlformats.org/markup-compatibility/2006" xmlns:p14="http://schemas.microsoft.com/office/powerpoint/2010/main">
    <mc:Choice Requires="p14">
      <p:transition spd="slow" p14:dur="2000" advTm="8140"/>
    </mc:Choice>
    <mc:Fallback xmlns="">
      <p:transition spd="slow" advTm="814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07067" y="2404534"/>
            <a:ext cx="7766936" cy="948266"/>
          </a:xfrm>
        </p:spPr>
        <p:txBody>
          <a:bodyPr/>
          <a:lstStyle/>
          <a:p>
            <a:pPr algn="ctr"/>
            <a:r>
              <a:rPr lang="fr-FR" sz="4400" b="1" dirty="0" smtClean="0"/>
              <a:t>Ordre du Jour </a:t>
            </a:r>
            <a:endParaRPr lang="fr-FR" sz="4400" b="1" dirty="0"/>
          </a:p>
        </p:txBody>
      </p:sp>
      <p:sp>
        <p:nvSpPr>
          <p:cNvPr id="3" name="Sous-titre 2"/>
          <p:cNvSpPr>
            <a:spLocks noGrp="1"/>
          </p:cNvSpPr>
          <p:nvPr>
            <p:ph type="subTitle" idx="1"/>
          </p:nvPr>
        </p:nvSpPr>
        <p:spPr>
          <a:xfrm>
            <a:off x="1507067" y="4050833"/>
            <a:ext cx="7766936" cy="1905467"/>
          </a:xfrm>
        </p:spPr>
        <p:txBody>
          <a:bodyPr>
            <a:normAutofit lnSpcReduction="10000"/>
          </a:bodyPr>
          <a:lstStyle/>
          <a:p>
            <a:pPr marL="571500" indent="-571500" algn="l">
              <a:buFontTx/>
              <a:buChar char="-"/>
            </a:pPr>
            <a:r>
              <a:rPr lang="fr-FR" sz="2400" dirty="0" smtClean="0"/>
              <a:t>Présentation Comité de Pilotage</a:t>
            </a:r>
          </a:p>
          <a:p>
            <a:pPr marL="571500" indent="-571500" algn="l">
              <a:buFontTx/>
              <a:buChar char="-"/>
            </a:pPr>
            <a:r>
              <a:rPr lang="fr-FR" sz="2400" dirty="0" smtClean="0"/>
              <a:t>Communication </a:t>
            </a:r>
            <a:r>
              <a:rPr lang="fr-FR" sz="2400" dirty="0" smtClean="0"/>
              <a:t>des Associations du Réseau</a:t>
            </a:r>
          </a:p>
          <a:p>
            <a:pPr marL="571500" indent="-571500" algn="l">
              <a:buFontTx/>
              <a:buChar char="-"/>
            </a:pPr>
            <a:r>
              <a:rPr lang="fr-FR" sz="2400" dirty="0" smtClean="0"/>
              <a:t>Projets </a:t>
            </a:r>
            <a:r>
              <a:rPr lang="fr-FR" sz="2400" dirty="0" smtClean="0"/>
              <a:t>communs et urgences locales</a:t>
            </a:r>
          </a:p>
          <a:p>
            <a:pPr marL="571500" indent="-571500" algn="l">
              <a:buFontTx/>
              <a:buChar char="-"/>
            </a:pPr>
            <a:r>
              <a:rPr lang="fr-FR" sz="2400" dirty="0" smtClean="0"/>
              <a:t>Prise de dates Groupes de travail</a:t>
            </a:r>
          </a:p>
          <a:p>
            <a:pPr marL="571500" indent="-571500" algn="l">
              <a:buFontTx/>
              <a:buChar char="-"/>
            </a:pPr>
            <a:endParaRPr lang="fr-FR" sz="4000"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5141" y="93958"/>
            <a:ext cx="2668059" cy="2274071"/>
          </a:xfrm>
          <a:prstGeom prst="rect">
            <a:avLst/>
          </a:prstGeom>
        </p:spPr>
      </p:pic>
    </p:spTree>
    <p:extLst>
      <p:ext uri="{BB962C8B-B14F-4D97-AF65-F5344CB8AC3E}">
        <p14:creationId xmlns:p14="http://schemas.microsoft.com/office/powerpoint/2010/main" val="1194563826"/>
      </p:ext>
    </p:extLst>
  </p:cSld>
  <p:clrMapOvr>
    <a:masterClrMapping/>
  </p:clrMapOvr>
  <mc:AlternateContent xmlns:mc="http://schemas.openxmlformats.org/markup-compatibility/2006" xmlns:p14="http://schemas.microsoft.com/office/powerpoint/2010/main">
    <mc:Choice Requires="p14">
      <p:transition spd="slow" p14:dur="2000" advTm="8140"/>
    </mc:Choice>
    <mc:Fallback xmlns="">
      <p:transition spd="slow" advTm="814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50900" y="533400"/>
            <a:ext cx="8724900" cy="5969000"/>
          </a:xfrm>
        </p:spPr>
        <p:txBody>
          <a:bodyPr/>
          <a:lstStyle/>
          <a:p>
            <a:pPr algn="l"/>
            <a:r>
              <a:rPr lang="fr-FR" sz="2000" b="1" dirty="0" smtClean="0">
                <a:solidFill>
                  <a:schemeClr val="tx2"/>
                </a:solidFill>
              </a:rPr>
              <a:t>RESAM- septembre 2018</a:t>
            </a:r>
            <a:endParaRPr lang="fr-FR" sz="2000" b="1" dirty="0">
              <a:solidFill>
                <a:schemeClr val="tx2"/>
              </a:solidFill>
            </a:endParaRPr>
          </a:p>
        </p:txBody>
      </p:sp>
      <p:graphicFrame>
        <p:nvGraphicFramePr>
          <p:cNvPr id="3" name="Tableau 2"/>
          <p:cNvGraphicFramePr>
            <a:graphicFrameLocks noGrp="1"/>
          </p:cNvGraphicFramePr>
          <p:nvPr>
            <p:extLst>
              <p:ext uri="{D42A27DB-BD31-4B8C-83A1-F6EECF244321}">
                <p14:modId xmlns:p14="http://schemas.microsoft.com/office/powerpoint/2010/main" val="353947495"/>
              </p:ext>
            </p:extLst>
          </p:nvPr>
        </p:nvGraphicFramePr>
        <p:xfrm>
          <a:off x="1019175" y="1879600"/>
          <a:ext cx="8128000" cy="4255549"/>
        </p:xfrm>
        <a:graphic>
          <a:graphicData uri="http://schemas.openxmlformats.org/drawingml/2006/table">
            <a:tbl>
              <a:tblPr firstRow="1" bandRow="1">
                <a:tableStyleId>{17292A2E-F333-43FB-9621-5CBBE7FDCDCB}</a:tableStyleId>
              </a:tblPr>
              <a:tblGrid>
                <a:gridCol w="4064000"/>
                <a:gridCol w="4064000"/>
              </a:tblGrid>
              <a:tr h="506509">
                <a:tc>
                  <a:txBody>
                    <a:bodyPr/>
                    <a:lstStyle/>
                    <a:p>
                      <a:r>
                        <a:rPr lang="fr-FR" dirty="0" smtClean="0"/>
                        <a:t>Points de préoccupations </a:t>
                      </a:r>
                      <a:endParaRPr lang="fr-FR" dirty="0"/>
                    </a:p>
                  </a:txBody>
                  <a:tcPr/>
                </a:tc>
                <a:tc>
                  <a:txBody>
                    <a:bodyPr/>
                    <a:lstStyle/>
                    <a:p>
                      <a:r>
                        <a:rPr lang="fr-FR" dirty="0" smtClean="0"/>
                        <a:t>Initiatives et actions nouvelles</a:t>
                      </a:r>
                      <a:endParaRPr lang="fr-FR" dirty="0"/>
                    </a:p>
                  </a:txBody>
                  <a:tcPr/>
                </a:tc>
              </a:tr>
              <a:tr h="3164575">
                <a:tc>
                  <a:txBody>
                    <a:bodyPr/>
                    <a:lstStyle/>
                    <a:p>
                      <a:r>
                        <a:rPr lang="fr-FR" dirty="0" smtClean="0"/>
                        <a:t>La</a:t>
                      </a:r>
                      <a:r>
                        <a:rPr lang="fr-FR" baseline="0" dirty="0" smtClean="0"/>
                        <a:t> sortie du parcours </a:t>
                      </a:r>
                      <a:r>
                        <a:rPr lang="fr-FR" baseline="0" dirty="0" err="1" smtClean="0"/>
                        <a:t>Welcome</a:t>
                      </a:r>
                      <a:r>
                        <a:rPr lang="fr-FR" baseline="0" dirty="0" smtClean="0"/>
                        <a:t> et les contre-messages possibles portés par l’absence de solution.</a:t>
                      </a:r>
                    </a:p>
                    <a:p>
                      <a:endParaRPr lang="fr-FR" baseline="0" dirty="0" smtClean="0"/>
                    </a:p>
                    <a:p>
                      <a:r>
                        <a:rPr lang="fr-FR" baseline="0" dirty="0" smtClean="0"/>
                        <a:t>La nécessité continue d’étendre le réseau d’accueillants.</a:t>
                      </a:r>
                    </a:p>
                    <a:p>
                      <a:endParaRPr lang="fr-FR" baseline="0" dirty="0" smtClean="0"/>
                    </a:p>
                    <a:p>
                      <a:r>
                        <a:rPr lang="fr-FR" baseline="0" dirty="0" smtClean="0"/>
                        <a:t>L’accès à l’emploi des personnes en demande d’asile : comment passer de la théorie à la pratique ?</a:t>
                      </a:r>
                      <a:endParaRPr lang="fr-FR" dirty="0"/>
                    </a:p>
                  </a:txBody>
                  <a:tcPr/>
                </a:tc>
                <a:tc>
                  <a:txBody>
                    <a:bodyPr/>
                    <a:lstStyle/>
                    <a:p>
                      <a:pPr marL="285750" indent="-285750">
                        <a:buFont typeface="Wingdings" panose="05000000000000000000" pitchFamily="2" charset="2"/>
                        <a:buChar char="§"/>
                      </a:pPr>
                      <a:r>
                        <a:rPr lang="fr-FR" dirty="0" smtClean="0"/>
                        <a:t>L’intégration dans notre</a:t>
                      </a:r>
                      <a:r>
                        <a:rPr lang="fr-FR" baseline="0" dirty="0" smtClean="0"/>
                        <a:t> pratique d’accueil d’une Politique de Protection des Acteurs – PPA-</a:t>
                      </a:r>
                    </a:p>
                    <a:p>
                      <a:pPr marL="0" indent="0">
                        <a:buFont typeface="Wingdings" panose="05000000000000000000" pitchFamily="2" charset="2"/>
                        <a:buNone/>
                      </a:pPr>
                      <a:endParaRPr lang="fr-FR" baseline="0" dirty="0" smtClean="0"/>
                    </a:p>
                    <a:p>
                      <a:pPr marL="285750" indent="-285750">
                        <a:buFont typeface="Wingdings" panose="05000000000000000000" pitchFamily="2" charset="2"/>
                        <a:buChar char="§"/>
                      </a:pPr>
                      <a:r>
                        <a:rPr lang="fr-FR" baseline="0" dirty="0" smtClean="0"/>
                        <a:t>Des anciens accueillis qui deviennent tuteurs </a:t>
                      </a:r>
                    </a:p>
                    <a:p>
                      <a:pPr marL="0" indent="0">
                        <a:buFont typeface="Wingdings" panose="05000000000000000000" pitchFamily="2" charset="2"/>
                        <a:buNone/>
                      </a:pPr>
                      <a:endParaRPr lang="fr-FR" baseline="0" dirty="0" smtClean="0"/>
                    </a:p>
                    <a:p>
                      <a:pPr marL="285750" indent="-285750">
                        <a:buFont typeface="Wingdings" panose="05000000000000000000" pitchFamily="2" charset="2"/>
                        <a:buChar char="§"/>
                      </a:pPr>
                      <a:r>
                        <a:rPr lang="fr-FR" baseline="0" dirty="0" smtClean="0"/>
                        <a:t>Des expériences de réciprocité à l’occasion d’évènements conviviaux ou de séjour externe (Vercors, Taizé)</a:t>
                      </a:r>
                    </a:p>
                    <a:p>
                      <a:pPr marL="285750" indent="-285750">
                        <a:buFont typeface="Wingdings" panose="05000000000000000000" pitchFamily="2" charset="2"/>
                        <a:buChar char="§"/>
                      </a:pPr>
                      <a:endParaRPr lang="fr-FR" dirty="0"/>
                    </a:p>
                  </a:txBody>
                  <a:tcPr/>
                </a:tc>
              </a:tr>
              <a:tr h="342116">
                <a:tc>
                  <a:txBody>
                    <a:bodyPr/>
                    <a:lstStyle/>
                    <a:p>
                      <a:endParaRPr lang="fr-FR" dirty="0"/>
                    </a:p>
                  </a:txBody>
                  <a:tcPr/>
                </a:tc>
                <a:tc>
                  <a:txBody>
                    <a:bodyPr/>
                    <a:lstStyle/>
                    <a:p>
                      <a:endParaRPr lang="fr-FR" dirty="0"/>
                    </a:p>
                  </a:txBody>
                  <a:tcPr/>
                </a:tc>
              </a:tr>
            </a:tbl>
          </a:graphicData>
        </a:graphic>
      </p:graphicFrame>
      <p:sp>
        <p:nvSpPr>
          <p:cNvPr id="4" name="AutoShape 2" descr="RÃ©sultat de recherche d'images pour &quot;agir abcd metz&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3292" y="391668"/>
            <a:ext cx="2553208" cy="910224"/>
          </a:xfrm>
          <a:prstGeom prst="rect">
            <a:avLst/>
          </a:prstGeom>
        </p:spPr>
      </p:pic>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2496" y="301752"/>
            <a:ext cx="1937004" cy="889465"/>
          </a:xfrm>
          <a:prstGeom prst="rect">
            <a:avLst/>
          </a:prstGeom>
        </p:spPr>
      </p:pic>
    </p:spTree>
    <p:extLst>
      <p:ext uri="{BB962C8B-B14F-4D97-AF65-F5344CB8AC3E}">
        <p14:creationId xmlns:p14="http://schemas.microsoft.com/office/powerpoint/2010/main" val="3836465555"/>
      </p:ext>
    </p:extLst>
  </p:cSld>
  <p:clrMapOvr>
    <a:masterClrMapping/>
  </p:clrMapOvr>
  <mc:AlternateContent xmlns:mc="http://schemas.openxmlformats.org/markup-compatibility/2006" xmlns:p14="http://schemas.microsoft.com/office/powerpoint/2010/main">
    <mc:Choice Requires="p14">
      <p:transition spd="slow" p14:dur="2000" advTm="8140"/>
    </mc:Choice>
    <mc:Fallback xmlns="">
      <p:transition spd="slow" advTm="814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50900" y="533400"/>
            <a:ext cx="8724900" cy="5969000"/>
          </a:xfrm>
        </p:spPr>
        <p:txBody>
          <a:bodyPr/>
          <a:lstStyle/>
          <a:p>
            <a:pPr algn="l"/>
            <a:r>
              <a:rPr lang="fr-FR" sz="2000" b="1" dirty="0" smtClean="0">
                <a:solidFill>
                  <a:schemeClr val="tx2"/>
                </a:solidFill>
              </a:rPr>
              <a:t>RESAM- septembre 2018</a:t>
            </a:r>
            <a:endParaRPr lang="fr-FR" sz="2000" b="1" dirty="0">
              <a:solidFill>
                <a:schemeClr val="tx2"/>
              </a:solidFill>
            </a:endParaRPr>
          </a:p>
        </p:txBody>
      </p:sp>
      <p:graphicFrame>
        <p:nvGraphicFramePr>
          <p:cNvPr id="3" name="Tableau 2"/>
          <p:cNvGraphicFramePr>
            <a:graphicFrameLocks noGrp="1"/>
          </p:cNvGraphicFramePr>
          <p:nvPr>
            <p:extLst>
              <p:ext uri="{D42A27DB-BD31-4B8C-83A1-F6EECF244321}">
                <p14:modId xmlns:p14="http://schemas.microsoft.com/office/powerpoint/2010/main" val="71345691"/>
              </p:ext>
            </p:extLst>
          </p:nvPr>
        </p:nvGraphicFramePr>
        <p:xfrm>
          <a:off x="1019175" y="2692400"/>
          <a:ext cx="8128000" cy="2525022"/>
        </p:xfrm>
        <a:graphic>
          <a:graphicData uri="http://schemas.openxmlformats.org/drawingml/2006/table">
            <a:tbl>
              <a:tblPr firstRow="1" bandRow="1">
                <a:tableStyleId>{17292A2E-F333-43FB-9621-5CBBE7FDCDCB}</a:tableStyleId>
              </a:tblPr>
              <a:tblGrid>
                <a:gridCol w="4064000"/>
                <a:gridCol w="4064000"/>
              </a:tblGrid>
              <a:tr h="685800">
                <a:tc>
                  <a:txBody>
                    <a:bodyPr/>
                    <a:lstStyle/>
                    <a:p>
                      <a:r>
                        <a:rPr lang="fr-FR" dirty="0" smtClean="0"/>
                        <a:t>Points de préoccupations </a:t>
                      </a:r>
                      <a:endParaRPr lang="fr-FR" dirty="0"/>
                    </a:p>
                  </a:txBody>
                  <a:tcPr/>
                </a:tc>
                <a:tc>
                  <a:txBody>
                    <a:bodyPr/>
                    <a:lstStyle/>
                    <a:p>
                      <a:r>
                        <a:rPr lang="fr-FR" dirty="0" smtClean="0"/>
                        <a:t>Initiatives et actions nouvelles</a:t>
                      </a:r>
                      <a:endParaRPr lang="fr-FR" dirty="0"/>
                    </a:p>
                  </a:txBody>
                  <a:tcPr/>
                </a:tc>
              </a:tr>
              <a:tr h="1473462">
                <a:tc>
                  <a:txBody>
                    <a:bodyPr/>
                    <a:lstStyle/>
                    <a:p>
                      <a:r>
                        <a:rPr lang="fr-FR" dirty="0" smtClean="0"/>
                        <a:t>Les</a:t>
                      </a:r>
                      <a:r>
                        <a:rPr lang="fr-FR" baseline="0" dirty="0" smtClean="0"/>
                        <a:t> personnes sans-abri sur Metz</a:t>
                      </a:r>
                      <a:endParaRPr lang="fr-FR" dirty="0"/>
                    </a:p>
                  </a:txBody>
                  <a:tcPr/>
                </a:tc>
                <a:tc>
                  <a:txBody>
                    <a:bodyPr/>
                    <a:lstStyle/>
                    <a:p>
                      <a:pPr marL="285750" indent="-285750">
                        <a:buFont typeface="Wingdings" panose="05000000000000000000" pitchFamily="2" charset="2"/>
                        <a:buChar char="§"/>
                      </a:pPr>
                      <a:r>
                        <a:rPr lang="fr-FR" dirty="0" smtClean="0"/>
                        <a:t>Rendre</a:t>
                      </a:r>
                      <a:r>
                        <a:rPr lang="fr-FR" baseline="0" dirty="0" smtClean="0"/>
                        <a:t> effectif le programme logement d’abord.</a:t>
                      </a:r>
                      <a:endParaRPr lang="fr-FR" dirty="0"/>
                    </a:p>
                  </a:txBody>
                  <a:tcPr/>
                </a:tc>
              </a:tr>
              <a:tr h="170302">
                <a:tc>
                  <a:txBody>
                    <a:bodyPr/>
                    <a:lstStyle/>
                    <a:p>
                      <a:endParaRPr lang="fr-FR" dirty="0"/>
                    </a:p>
                  </a:txBody>
                  <a:tcPr/>
                </a:tc>
                <a:tc>
                  <a:txBody>
                    <a:bodyPr/>
                    <a:lstStyle/>
                    <a:p>
                      <a:endParaRPr lang="fr-FR" dirty="0"/>
                    </a:p>
                  </a:txBody>
                  <a:tcPr/>
                </a:tc>
              </a:tr>
            </a:tbl>
          </a:graphicData>
        </a:graphic>
      </p:graphicFrame>
      <p:sp>
        <p:nvSpPr>
          <p:cNvPr id="4" name="AutoShape 2" descr="RÃ©sultat de recherche d'images pour &quot;agir abcd metz&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3475" y="394515"/>
            <a:ext cx="1660525" cy="2025813"/>
          </a:xfrm>
          <a:prstGeom prst="rect">
            <a:avLst/>
          </a:prstGeom>
        </p:spPr>
      </p:pic>
    </p:spTree>
    <p:extLst>
      <p:ext uri="{BB962C8B-B14F-4D97-AF65-F5344CB8AC3E}">
        <p14:creationId xmlns:p14="http://schemas.microsoft.com/office/powerpoint/2010/main" val="2161289590"/>
      </p:ext>
    </p:extLst>
  </p:cSld>
  <p:clrMapOvr>
    <a:masterClrMapping/>
  </p:clrMapOvr>
  <mc:AlternateContent xmlns:mc="http://schemas.openxmlformats.org/markup-compatibility/2006" xmlns:p14="http://schemas.microsoft.com/office/powerpoint/2010/main">
    <mc:Choice Requires="p14">
      <p:transition spd="slow" p14:dur="2000" advTm="8140"/>
    </mc:Choice>
    <mc:Fallback xmlns="">
      <p:transition spd="slow" advTm="814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50900" y="533400"/>
            <a:ext cx="8724900" cy="5969000"/>
          </a:xfrm>
        </p:spPr>
        <p:txBody>
          <a:bodyPr/>
          <a:lstStyle/>
          <a:p>
            <a:pPr algn="l"/>
            <a:r>
              <a:rPr lang="fr-FR" sz="2000" b="1" dirty="0" smtClean="0">
                <a:solidFill>
                  <a:schemeClr val="tx2"/>
                </a:solidFill>
              </a:rPr>
              <a:t>RESAM- septembre 2018</a:t>
            </a:r>
            <a:endParaRPr lang="fr-FR" sz="2000" b="1" dirty="0">
              <a:solidFill>
                <a:schemeClr val="tx2"/>
              </a:solidFill>
            </a:endParaRPr>
          </a:p>
        </p:txBody>
      </p:sp>
      <p:graphicFrame>
        <p:nvGraphicFramePr>
          <p:cNvPr id="3" name="Tableau 2"/>
          <p:cNvGraphicFramePr>
            <a:graphicFrameLocks noGrp="1"/>
          </p:cNvGraphicFramePr>
          <p:nvPr>
            <p:extLst>
              <p:ext uri="{D42A27DB-BD31-4B8C-83A1-F6EECF244321}">
                <p14:modId xmlns:p14="http://schemas.microsoft.com/office/powerpoint/2010/main" val="4182948921"/>
              </p:ext>
            </p:extLst>
          </p:nvPr>
        </p:nvGraphicFramePr>
        <p:xfrm>
          <a:off x="1149350" y="533400"/>
          <a:ext cx="8128000" cy="5532120"/>
        </p:xfrm>
        <a:graphic>
          <a:graphicData uri="http://schemas.openxmlformats.org/drawingml/2006/table">
            <a:tbl>
              <a:tblPr firstRow="1" bandRow="1">
                <a:tableStyleId>{17292A2E-F333-43FB-9621-5CBBE7FDCDCB}</a:tableStyleId>
              </a:tblPr>
              <a:tblGrid>
                <a:gridCol w="4064000"/>
                <a:gridCol w="4064000"/>
              </a:tblGrid>
              <a:tr h="685800">
                <a:tc>
                  <a:txBody>
                    <a:bodyPr/>
                    <a:lstStyle/>
                    <a:p>
                      <a:r>
                        <a:rPr lang="fr-FR" dirty="0" smtClean="0"/>
                        <a:t>Points de préoccupations </a:t>
                      </a:r>
                      <a:endParaRPr lang="fr-FR" dirty="0"/>
                    </a:p>
                  </a:txBody>
                  <a:tcPr/>
                </a:tc>
                <a:tc>
                  <a:txBody>
                    <a:bodyPr/>
                    <a:lstStyle/>
                    <a:p>
                      <a:r>
                        <a:rPr lang="fr-FR" dirty="0" smtClean="0"/>
                        <a:t>Initiatives et actions nouvelles</a:t>
                      </a:r>
                      <a:endParaRPr lang="fr-FR" dirty="0"/>
                    </a:p>
                  </a:txBody>
                  <a:tcPr/>
                </a:tc>
              </a:tr>
              <a:tr h="1473462">
                <a:tc>
                  <a:txBody>
                    <a:bodyPr/>
                    <a:lstStyle/>
                    <a:p>
                      <a:pPr marL="285750" indent="-285750">
                        <a:buFontTx/>
                        <a:buChar char="-"/>
                      </a:pPr>
                      <a:r>
                        <a:rPr lang="fr-FR" sz="1800" b="0" i="0" kern="1200" dirty="0" smtClean="0">
                          <a:solidFill>
                            <a:schemeClr val="tx1"/>
                          </a:solidFill>
                          <a:effectLst/>
                          <a:latin typeface="+mn-lt"/>
                          <a:ea typeface="+mn-ea"/>
                          <a:cs typeface="+mn-cs"/>
                        </a:rPr>
                        <a:t>Difficultés d'accès aux soins de proximité pour tous / projet de plateforme toujours en cours de discussion, crainte d'un recul </a:t>
                      </a:r>
                    </a:p>
                    <a:p>
                      <a:pPr marL="285750" indent="-285750">
                        <a:buFontTx/>
                        <a:buChar char="-"/>
                      </a:pPr>
                      <a:r>
                        <a:rPr lang="fr-FR" sz="1800" b="0" i="0" kern="1200" dirty="0" smtClean="0">
                          <a:solidFill>
                            <a:schemeClr val="tx1"/>
                          </a:solidFill>
                          <a:effectLst/>
                          <a:latin typeface="+mn-lt"/>
                          <a:ea typeface="+mn-ea"/>
                          <a:cs typeface="+mn-cs"/>
                        </a:rPr>
                        <a:t>Pas d'organisation (ou manque de visibilité) du parcours santé des migrants / alors que vient de paraitre une circulaire ministérielle sur le sujet</a:t>
                      </a:r>
                    </a:p>
                    <a:p>
                      <a:r>
                        <a:rPr lang="fr-FR" sz="1800" b="0" i="0" kern="1200" dirty="0" smtClean="0">
                          <a:solidFill>
                            <a:schemeClr val="tx1"/>
                          </a:solidFill>
                          <a:effectLst/>
                          <a:latin typeface="+mn-lt"/>
                          <a:ea typeface="+mn-ea"/>
                          <a:cs typeface="+mn-cs"/>
                        </a:rPr>
                        <a:t>-   Situation plus que tendue sur l'hébergement d'urgence / questionnement sur le CAES de Poncelet / initiatives de citoyens ou de collectifs qui pallient les carences de l'Etat</a:t>
                      </a:r>
                    </a:p>
                    <a:p>
                      <a:endParaRPr lang="fr-FR" dirty="0"/>
                    </a:p>
                  </a:txBody>
                  <a:tcPr/>
                </a:tc>
                <a:tc>
                  <a:txBody>
                    <a:bodyPr/>
                    <a:lstStyle/>
                    <a:p>
                      <a:r>
                        <a:rPr lang="fr-FR" sz="1800" b="0" i="0" kern="1200" dirty="0" smtClean="0">
                          <a:solidFill>
                            <a:schemeClr val="tx1"/>
                          </a:solidFill>
                          <a:effectLst/>
                          <a:latin typeface="+mn-lt"/>
                          <a:ea typeface="+mn-ea"/>
                          <a:cs typeface="+mn-cs"/>
                        </a:rPr>
                        <a:t> -</a:t>
                      </a:r>
                      <a:r>
                        <a:rPr lang="fr-FR" sz="1800" b="0" i="0" kern="1200" baseline="0" dirty="0" smtClean="0">
                          <a:solidFill>
                            <a:schemeClr val="tx1"/>
                          </a:solidFill>
                          <a:effectLst/>
                          <a:latin typeface="+mn-lt"/>
                          <a:ea typeface="+mn-ea"/>
                          <a:cs typeface="+mn-cs"/>
                        </a:rPr>
                        <a:t> </a:t>
                      </a:r>
                      <a:r>
                        <a:rPr lang="fr-FR" sz="1800" b="0" i="0" kern="1200" dirty="0" smtClean="0">
                          <a:solidFill>
                            <a:schemeClr val="tx1"/>
                          </a:solidFill>
                          <a:effectLst/>
                          <a:latin typeface="+mn-lt"/>
                          <a:ea typeface="+mn-ea"/>
                          <a:cs typeface="+mn-cs"/>
                        </a:rPr>
                        <a:t>Clinique mobile + maraude / jeudi après-midi, parvis de la gare, en lien avec l'équipe rue de l'AIEM</a:t>
                      </a:r>
                    </a:p>
                    <a:p>
                      <a:r>
                        <a:rPr lang="fr-FR" sz="1800" b="0" i="0" kern="1200" dirty="0" smtClean="0">
                          <a:solidFill>
                            <a:schemeClr val="tx1"/>
                          </a:solidFill>
                          <a:effectLst/>
                          <a:latin typeface="+mn-lt"/>
                          <a:ea typeface="+mn-ea"/>
                          <a:cs typeface="+mn-cs"/>
                        </a:rPr>
                        <a:t>-  Clinique mobile sur les lieux de vie des demandeurs d'asile / pour l'instant maison de la Patinoire / en cours d'évolution</a:t>
                      </a:r>
                    </a:p>
                    <a:p>
                      <a:pPr marL="285750" indent="-285750">
                        <a:buFont typeface="Wingdings" panose="05000000000000000000" pitchFamily="2" charset="2"/>
                        <a:buChar char="§"/>
                      </a:pPr>
                      <a:endParaRPr lang="fr-FR" dirty="0"/>
                    </a:p>
                  </a:txBody>
                  <a:tcPr/>
                </a:tc>
              </a:tr>
              <a:tr h="170302">
                <a:tc>
                  <a:txBody>
                    <a:bodyPr/>
                    <a:lstStyle/>
                    <a:p>
                      <a:endParaRPr lang="fr-FR" dirty="0"/>
                    </a:p>
                  </a:txBody>
                  <a:tcPr/>
                </a:tc>
                <a:tc>
                  <a:txBody>
                    <a:bodyPr/>
                    <a:lstStyle/>
                    <a:p>
                      <a:r>
                        <a:rPr lang="fr-FR" dirty="0" smtClean="0"/>
                        <a:t>Bienvenue à Catherine ONOBELE !</a:t>
                      </a:r>
                      <a:endParaRPr lang="fr-FR" dirty="0"/>
                    </a:p>
                  </a:txBody>
                  <a:tcPr/>
                </a:tc>
              </a:tr>
            </a:tbl>
          </a:graphicData>
        </a:graphic>
      </p:graphicFrame>
      <p:sp>
        <p:nvSpPr>
          <p:cNvPr id="4" name="AutoShape 2" descr="RÃ©sultat de recherche d'images pour &quot;agir abcd metz&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71964" y="261938"/>
            <a:ext cx="1919720" cy="1897062"/>
          </a:xfrm>
          <a:prstGeom prst="rect">
            <a:avLst/>
          </a:prstGeom>
        </p:spPr>
      </p:pic>
    </p:spTree>
    <p:extLst>
      <p:ext uri="{BB962C8B-B14F-4D97-AF65-F5344CB8AC3E}">
        <p14:creationId xmlns:p14="http://schemas.microsoft.com/office/powerpoint/2010/main" val="1699023374"/>
      </p:ext>
    </p:extLst>
  </p:cSld>
  <p:clrMapOvr>
    <a:masterClrMapping/>
  </p:clrMapOvr>
  <mc:AlternateContent xmlns:mc="http://schemas.openxmlformats.org/markup-compatibility/2006" xmlns:p14="http://schemas.microsoft.com/office/powerpoint/2010/main">
    <mc:Choice Requires="p14">
      <p:transition spd="slow" p14:dur="2000" advTm="8140"/>
    </mc:Choice>
    <mc:Fallback xmlns="">
      <p:transition spd="slow" advTm="814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50900" y="533400"/>
            <a:ext cx="8724900" cy="5969000"/>
          </a:xfrm>
        </p:spPr>
        <p:txBody>
          <a:bodyPr/>
          <a:lstStyle/>
          <a:p>
            <a:pPr algn="l"/>
            <a:r>
              <a:rPr lang="fr-FR" sz="2000" b="1" dirty="0" smtClean="0">
                <a:solidFill>
                  <a:schemeClr val="tx2"/>
                </a:solidFill>
              </a:rPr>
              <a:t>RESAM- septembre 2018</a:t>
            </a:r>
            <a:endParaRPr lang="fr-FR" sz="2000" b="1" dirty="0">
              <a:solidFill>
                <a:schemeClr val="tx2"/>
              </a:solidFill>
            </a:endParaRPr>
          </a:p>
        </p:txBody>
      </p:sp>
      <p:graphicFrame>
        <p:nvGraphicFramePr>
          <p:cNvPr id="3" name="Tableau 2"/>
          <p:cNvGraphicFramePr>
            <a:graphicFrameLocks noGrp="1"/>
          </p:cNvGraphicFramePr>
          <p:nvPr>
            <p:extLst>
              <p:ext uri="{D42A27DB-BD31-4B8C-83A1-F6EECF244321}">
                <p14:modId xmlns:p14="http://schemas.microsoft.com/office/powerpoint/2010/main" val="2674540868"/>
              </p:ext>
            </p:extLst>
          </p:nvPr>
        </p:nvGraphicFramePr>
        <p:xfrm>
          <a:off x="1022350" y="2540000"/>
          <a:ext cx="8128000" cy="3337560"/>
        </p:xfrm>
        <a:graphic>
          <a:graphicData uri="http://schemas.openxmlformats.org/drawingml/2006/table">
            <a:tbl>
              <a:tblPr firstRow="1" bandRow="1">
                <a:tableStyleId>{17292A2E-F333-43FB-9621-5CBBE7FDCDCB}</a:tableStyleId>
              </a:tblPr>
              <a:tblGrid>
                <a:gridCol w="4064000"/>
                <a:gridCol w="4064000"/>
              </a:tblGrid>
              <a:tr h="685800">
                <a:tc>
                  <a:txBody>
                    <a:bodyPr/>
                    <a:lstStyle/>
                    <a:p>
                      <a:r>
                        <a:rPr lang="fr-FR" dirty="0" smtClean="0"/>
                        <a:t>Points de préoccupations </a:t>
                      </a:r>
                      <a:endParaRPr lang="fr-FR" dirty="0"/>
                    </a:p>
                  </a:txBody>
                  <a:tcPr/>
                </a:tc>
                <a:tc>
                  <a:txBody>
                    <a:bodyPr/>
                    <a:lstStyle/>
                    <a:p>
                      <a:r>
                        <a:rPr lang="fr-FR" dirty="0" smtClean="0"/>
                        <a:t>Initiatives et actions nouvelles</a:t>
                      </a:r>
                      <a:endParaRPr lang="fr-FR" dirty="0"/>
                    </a:p>
                  </a:txBody>
                  <a:tcPr/>
                </a:tc>
              </a:tr>
              <a:tr h="1473462">
                <a:tc>
                  <a:txBody>
                    <a:bodyPr/>
                    <a:lstStyle/>
                    <a:p>
                      <a:r>
                        <a:rPr lang="fr-FR" sz="1800" b="0" i="0" kern="1200" dirty="0" smtClean="0">
                          <a:solidFill>
                            <a:schemeClr val="tx1"/>
                          </a:solidFill>
                          <a:effectLst/>
                          <a:latin typeface="+mn-lt"/>
                          <a:ea typeface="+mn-ea"/>
                          <a:cs typeface="+mn-cs"/>
                        </a:rPr>
                        <a:t>Constat d'une augmentation des arrivées avec des périples complexes, et toujours une difficulté à être informés de ces arrivées. </a:t>
                      </a:r>
                    </a:p>
                    <a:p>
                      <a:endParaRPr lang="fr-FR" sz="1800" b="0" i="0" kern="1200" dirty="0" smtClean="0">
                        <a:solidFill>
                          <a:schemeClr val="tx1"/>
                        </a:solidFill>
                        <a:effectLst/>
                        <a:latin typeface="+mn-lt"/>
                        <a:ea typeface="+mn-ea"/>
                        <a:cs typeface="+mn-cs"/>
                      </a:endParaRPr>
                    </a:p>
                    <a:p>
                      <a:r>
                        <a:rPr lang="fr-FR" sz="1800" b="0" i="0" kern="1200" dirty="0" smtClean="0">
                          <a:solidFill>
                            <a:schemeClr val="tx1"/>
                          </a:solidFill>
                          <a:effectLst/>
                          <a:latin typeface="+mn-lt"/>
                          <a:ea typeface="+mn-ea"/>
                          <a:cs typeface="+mn-cs"/>
                        </a:rPr>
                        <a:t>Réaffirmation du besoin d'un protocole entre </a:t>
                      </a:r>
                      <a:r>
                        <a:rPr lang="fr-FR" sz="1800" b="0" i="0" kern="1200" dirty="0" err="1" smtClean="0">
                          <a:solidFill>
                            <a:schemeClr val="tx1"/>
                          </a:solidFill>
                          <a:effectLst/>
                          <a:latin typeface="+mn-lt"/>
                          <a:ea typeface="+mn-ea"/>
                          <a:cs typeface="+mn-cs"/>
                        </a:rPr>
                        <a:t>assos</a:t>
                      </a:r>
                      <a:r>
                        <a:rPr lang="fr-FR" sz="1800" b="0" i="0" kern="1200" dirty="0" smtClean="0">
                          <a:solidFill>
                            <a:schemeClr val="tx1"/>
                          </a:solidFill>
                          <a:effectLst/>
                          <a:latin typeface="+mn-lt"/>
                          <a:ea typeface="+mn-ea"/>
                          <a:cs typeface="+mn-cs"/>
                        </a:rPr>
                        <a:t> et entre </a:t>
                      </a:r>
                      <a:r>
                        <a:rPr lang="fr-FR" sz="1800" b="0" i="0" kern="1200" dirty="0" err="1" smtClean="0">
                          <a:solidFill>
                            <a:schemeClr val="tx1"/>
                          </a:solidFill>
                          <a:effectLst/>
                          <a:latin typeface="+mn-lt"/>
                          <a:ea typeface="+mn-ea"/>
                          <a:cs typeface="+mn-cs"/>
                        </a:rPr>
                        <a:t>assos</a:t>
                      </a:r>
                      <a:r>
                        <a:rPr lang="fr-FR" sz="1800" b="0" i="0" kern="1200" dirty="0" smtClean="0">
                          <a:solidFill>
                            <a:schemeClr val="tx1"/>
                          </a:solidFill>
                          <a:effectLst/>
                          <a:latin typeface="+mn-lt"/>
                          <a:ea typeface="+mn-ea"/>
                          <a:cs typeface="+mn-cs"/>
                        </a:rPr>
                        <a:t> et institutionnels</a:t>
                      </a:r>
                      <a:endParaRPr lang="fr-FR" dirty="0"/>
                    </a:p>
                  </a:txBody>
                  <a:tcPr/>
                </a:tc>
                <a:tc>
                  <a:txBody>
                    <a:bodyPr/>
                    <a:lstStyle/>
                    <a:p>
                      <a:r>
                        <a:rPr lang="fr-FR" sz="1800" b="0" i="0" kern="1200" dirty="0" smtClean="0">
                          <a:solidFill>
                            <a:schemeClr val="tx1"/>
                          </a:solidFill>
                          <a:effectLst/>
                          <a:latin typeface="+mn-lt"/>
                          <a:ea typeface="+mn-ea"/>
                          <a:cs typeface="+mn-cs"/>
                        </a:rPr>
                        <a:t>Formalisation de notre aide à l'installation sous forme d'une bourse passerelle pour 2019, facteur d'accès à l'autonomie.</a:t>
                      </a:r>
                      <a:endParaRPr lang="fr-FR" dirty="0"/>
                    </a:p>
                  </a:txBody>
                  <a:tcPr/>
                </a:tc>
              </a:tr>
              <a:tr h="170302">
                <a:tc>
                  <a:txBody>
                    <a:bodyPr/>
                    <a:lstStyle/>
                    <a:p>
                      <a:endParaRPr lang="fr-FR" dirty="0"/>
                    </a:p>
                  </a:txBody>
                  <a:tcPr/>
                </a:tc>
                <a:tc>
                  <a:txBody>
                    <a:bodyPr/>
                    <a:lstStyle/>
                    <a:p>
                      <a:endParaRPr lang="fr-FR" dirty="0"/>
                    </a:p>
                  </a:txBody>
                  <a:tcPr/>
                </a:tc>
              </a:tr>
            </a:tbl>
          </a:graphicData>
        </a:graphic>
      </p:graphicFrame>
      <p:sp>
        <p:nvSpPr>
          <p:cNvPr id="4" name="AutoShape 2" descr="RÃ©sultat de recherche d'images pour &quot;agir abcd metz&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2350" y="160338"/>
            <a:ext cx="1549400" cy="1541640"/>
          </a:xfrm>
          <a:prstGeom prst="rect">
            <a:avLst/>
          </a:prstGeom>
        </p:spPr>
      </p:pic>
    </p:spTree>
    <p:extLst>
      <p:ext uri="{BB962C8B-B14F-4D97-AF65-F5344CB8AC3E}">
        <p14:creationId xmlns:p14="http://schemas.microsoft.com/office/powerpoint/2010/main" val="2040165734"/>
      </p:ext>
    </p:extLst>
  </p:cSld>
  <p:clrMapOvr>
    <a:masterClrMapping/>
  </p:clrMapOvr>
  <mc:AlternateContent xmlns:mc="http://schemas.openxmlformats.org/markup-compatibility/2006" xmlns:p14="http://schemas.microsoft.com/office/powerpoint/2010/main">
    <mc:Choice Requires="p14">
      <p:transition spd="slow" p14:dur="2000" advTm="8140"/>
    </mc:Choice>
    <mc:Fallback xmlns="">
      <p:transition spd="slow" advTm="814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41400" y="1562100"/>
            <a:ext cx="7927803" cy="4508500"/>
          </a:xfrm>
        </p:spPr>
        <p:txBody>
          <a:bodyPr/>
          <a:lstStyle/>
          <a:p>
            <a:pPr algn="ctr"/>
            <a:r>
              <a:rPr lang="fr-FR" sz="3600" b="1" dirty="0" smtClean="0"/>
              <a:t/>
            </a:r>
            <a:br>
              <a:rPr lang="fr-FR" sz="3600" b="1" dirty="0" smtClean="0"/>
            </a:br>
            <a:r>
              <a:rPr lang="fr-FR" sz="3600" b="1" dirty="0" smtClean="0"/>
              <a:t/>
            </a:r>
            <a:br>
              <a:rPr lang="fr-FR" sz="3600" b="1" dirty="0" smtClean="0"/>
            </a:br>
            <a:r>
              <a:rPr lang="fr-FR" sz="3600" b="1" dirty="0" smtClean="0"/>
              <a:t>PROJETS COMMUNS ET URGENCES LOCALES…et sollicitations du Réseau</a:t>
            </a:r>
            <a:r>
              <a:rPr lang="fr-FR" sz="4400" b="1" dirty="0" smtClean="0"/>
              <a:t/>
            </a:r>
            <a:br>
              <a:rPr lang="fr-FR" sz="4400" b="1" dirty="0" smtClean="0"/>
            </a:br>
            <a:r>
              <a:rPr lang="fr-FR" sz="4400" b="1" dirty="0" smtClean="0"/>
              <a:t/>
            </a:r>
            <a:br>
              <a:rPr lang="fr-FR" sz="4400" b="1" dirty="0" smtClean="0"/>
            </a:br>
            <a:endParaRPr lang="fr-FR" sz="4400" b="1" dirty="0"/>
          </a:p>
        </p:txBody>
      </p:sp>
    </p:spTree>
    <p:extLst>
      <p:ext uri="{BB962C8B-B14F-4D97-AF65-F5344CB8AC3E}">
        <p14:creationId xmlns:p14="http://schemas.microsoft.com/office/powerpoint/2010/main" val="3193005761"/>
      </p:ext>
    </p:extLst>
  </p:cSld>
  <p:clrMapOvr>
    <a:masterClrMapping/>
  </p:clrMapOvr>
  <mc:AlternateContent xmlns:mc="http://schemas.openxmlformats.org/markup-compatibility/2006" xmlns:p14="http://schemas.microsoft.com/office/powerpoint/2010/main">
    <mc:Choice Requires="p14">
      <p:transition spd="slow" p14:dur="2000" advTm="8140"/>
    </mc:Choice>
    <mc:Fallback xmlns="">
      <p:transition spd="slow" advTm="814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46300"/>
            <a:ext cx="9347200" cy="4508500"/>
          </a:xfrm>
        </p:spPr>
        <p:txBody>
          <a:bodyPr/>
          <a:lstStyle/>
          <a:p>
            <a:pPr algn="l"/>
            <a:r>
              <a:rPr lang="fr-FR" sz="3600" b="1" dirty="0" smtClean="0"/>
              <a:t/>
            </a:r>
            <a:br>
              <a:rPr lang="fr-FR" sz="3600" b="1" dirty="0" smtClean="0"/>
            </a:br>
            <a:r>
              <a:rPr lang="fr-FR" sz="3600" b="1" dirty="0" smtClean="0"/>
              <a:t/>
            </a:r>
            <a:br>
              <a:rPr lang="fr-FR" sz="3600" b="1" dirty="0" smtClean="0"/>
            </a:br>
            <a:r>
              <a:rPr lang="fr-FR" sz="3600" b="1" dirty="0" smtClean="0"/>
              <a:t/>
            </a:r>
            <a:br>
              <a:rPr lang="fr-FR" sz="3600" b="1" dirty="0" smtClean="0"/>
            </a:br>
            <a:r>
              <a:rPr lang="fr-FR" sz="3600" b="1" dirty="0" smtClean="0"/>
              <a:t>Projets communs :</a:t>
            </a:r>
            <a:br>
              <a:rPr lang="fr-FR" sz="3600" b="1" dirty="0" smtClean="0"/>
            </a:br>
            <a:r>
              <a:rPr lang="fr-FR" sz="3600" b="1" dirty="0" smtClean="0"/>
              <a:t/>
            </a:r>
            <a:br>
              <a:rPr lang="fr-FR" sz="3600" b="1" dirty="0" smtClean="0"/>
            </a:br>
            <a:r>
              <a:rPr lang="fr-FR" sz="2400" dirty="0" smtClean="0">
                <a:solidFill>
                  <a:schemeClr val="tx1"/>
                </a:solidFill>
              </a:rPr>
              <a:t>- </a:t>
            </a:r>
            <a:r>
              <a:rPr lang="fr-FR" sz="2400" dirty="0" smtClean="0">
                <a:solidFill>
                  <a:schemeClr val="tx1"/>
                </a:solidFill>
              </a:rPr>
              <a:t>la plate-forme d’accès aux soins</a:t>
            </a:r>
            <a:br>
              <a:rPr lang="fr-FR" sz="2400" dirty="0" smtClean="0">
                <a:solidFill>
                  <a:schemeClr val="tx1"/>
                </a:solidFill>
              </a:rPr>
            </a:br>
            <a:r>
              <a:rPr lang="fr-FR" sz="2400" dirty="0" smtClean="0">
                <a:solidFill>
                  <a:schemeClr val="tx1"/>
                </a:solidFill>
              </a:rPr>
              <a:t>- L’étude sur les transports</a:t>
            </a:r>
            <a:r>
              <a:rPr lang="fr-FR" sz="2800" dirty="0" smtClean="0">
                <a:solidFill>
                  <a:schemeClr val="tx1"/>
                </a:solidFill>
              </a:rPr>
              <a:t/>
            </a:r>
            <a:br>
              <a:rPr lang="fr-FR" sz="2800" dirty="0" smtClean="0">
                <a:solidFill>
                  <a:schemeClr val="tx1"/>
                </a:solidFill>
              </a:rPr>
            </a:br>
            <a:r>
              <a:rPr lang="fr-FR" sz="2800" dirty="0" smtClean="0">
                <a:solidFill>
                  <a:schemeClr val="tx1"/>
                </a:solidFill>
              </a:rPr>
              <a:t/>
            </a:r>
            <a:br>
              <a:rPr lang="fr-FR" sz="2800" dirty="0" smtClean="0">
                <a:solidFill>
                  <a:schemeClr val="tx1"/>
                </a:solidFill>
              </a:rPr>
            </a:br>
            <a:r>
              <a:rPr lang="fr-FR" sz="3600" b="1" dirty="0"/>
              <a:t>Urgences locales </a:t>
            </a:r>
            <a:r>
              <a:rPr lang="fr-FR" sz="3600" b="1" dirty="0" smtClean="0"/>
              <a:t>:</a:t>
            </a:r>
            <a:br>
              <a:rPr lang="fr-FR" sz="3600" b="1" dirty="0" smtClean="0"/>
            </a:br>
            <a:r>
              <a:rPr lang="fr-FR" sz="3600" b="1" dirty="0"/>
              <a:t/>
            </a:r>
            <a:br>
              <a:rPr lang="fr-FR" sz="3600" b="1" dirty="0"/>
            </a:br>
            <a:r>
              <a:rPr lang="fr-FR" sz="2400" dirty="0" smtClean="0">
                <a:solidFill>
                  <a:schemeClr val="tx1"/>
                </a:solidFill>
              </a:rPr>
              <a:t>- Devenir de la petite maison de la patinoire et positionnement des associations du réseau,</a:t>
            </a:r>
            <a:br>
              <a:rPr lang="fr-FR" sz="2400" dirty="0" smtClean="0">
                <a:solidFill>
                  <a:schemeClr val="tx1"/>
                </a:solidFill>
              </a:rPr>
            </a:br>
            <a:r>
              <a:rPr lang="fr-FR" sz="2400" dirty="0">
                <a:solidFill>
                  <a:schemeClr val="tx1"/>
                </a:solidFill>
              </a:rPr>
              <a:t/>
            </a:r>
            <a:br>
              <a:rPr lang="fr-FR" sz="2400" dirty="0">
                <a:solidFill>
                  <a:schemeClr val="tx1"/>
                </a:solidFill>
              </a:rPr>
            </a:br>
            <a:r>
              <a:rPr lang="fr-FR" sz="2400" dirty="0" smtClean="0">
                <a:solidFill>
                  <a:schemeClr val="tx1"/>
                </a:solidFill>
              </a:rPr>
              <a:t>- Hébergement d’urgence  et initiative citoyenne / « Urgence une nuit à l’abri ».</a:t>
            </a:r>
            <a:br>
              <a:rPr lang="fr-FR" sz="2400" dirty="0" smtClean="0">
                <a:solidFill>
                  <a:schemeClr val="tx1"/>
                </a:solidFill>
              </a:rPr>
            </a:br>
            <a:r>
              <a:rPr lang="fr-FR" sz="2400" dirty="0" smtClean="0">
                <a:solidFill>
                  <a:schemeClr val="tx1"/>
                </a:solidFill>
              </a:rPr>
              <a:t/>
            </a:r>
            <a:br>
              <a:rPr lang="fr-FR" sz="2400" dirty="0" smtClean="0">
                <a:solidFill>
                  <a:schemeClr val="tx1"/>
                </a:solidFill>
              </a:rPr>
            </a:br>
            <a:r>
              <a:rPr lang="fr-FR" sz="2400" dirty="0" smtClean="0">
                <a:solidFill>
                  <a:srgbClr val="C00000"/>
                </a:solidFill>
              </a:rPr>
              <a:t>Quid de notre rôle de plaidoyer au niveau local en relation avec les personnes sans-abri ?</a:t>
            </a:r>
            <a:endParaRPr lang="fr-FR" sz="4400" b="1" dirty="0">
              <a:solidFill>
                <a:srgbClr val="C00000"/>
              </a:solidFill>
            </a:endParaRPr>
          </a:p>
        </p:txBody>
      </p:sp>
    </p:spTree>
    <p:extLst>
      <p:ext uri="{BB962C8B-B14F-4D97-AF65-F5344CB8AC3E}">
        <p14:creationId xmlns:p14="http://schemas.microsoft.com/office/powerpoint/2010/main" val="3850322288"/>
      </p:ext>
    </p:extLst>
  </p:cSld>
  <p:clrMapOvr>
    <a:masterClrMapping/>
  </p:clrMapOvr>
  <mc:AlternateContent xmlns:mc="http://schemas.openxmlformats.org/markup-compatibility/2006" xmlns:p14="http://schemas.microsoft.com/office/powerpoint/2010/main">
    <mc:Choice Requires="p14">
      <p:transition spd="slow" p14:dur="2000" advTm="8140"/>
    </mc:Choice>
    <mc:Fallback xmlns="">
      <p:transition spd="slow" advTm="814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41400" y="1562100"/>
            <a:ext cx="9017000" cy="5753100"/>
          </a:xfrm>
        </p:spPr>
        <p:txBody>
          <a:bodyPr/>
          <a:lstStyle/>
          <a:p>
            <a:pPr algn="l"/>
            <a:r>
              <a:rPr lang="fr-FR" sz="3600" b="1" dirty="0" smtClean="0"/>
              <a:t/>
            </a:r>
            <a:br>
              <a:rPr lang="fr-FR" sz="3600" b="1" dirty="0" smtClean="0"/>
            </a:br>
            <a:r>
              <a:rPr lang="fr-FR" sz="3600" b="1" dirty="0" smtClean="0"/>
              <a:t/>
            </a:r>
            <a:br>
              <a:rPr lang="fr-FR" sz="3600" b="1" dirty="0" smtClean="0"/>
            </a:br>
            <a:r>
              <a:rPr lang="fr-FR" sz="3600" b="1" dirty="0" smtClean="0"/>
              <a:t/>
            </a:r>
            <a:br>
              <a:rPr lang="fr-FR" sz="3600" b="1" dirty="0" smtClean="0"/>
            </a:br>
            <a:r>
              <a:rPr lang="fr-FR" sz="3600" b="1" dirty="0" smtClean="0"/>
              <a:t/>
            </a:r>
            <a:br>
              <a:rPr lang="fr-FR" sz="3600" b="1" dirty="0" smtClean="0"/>
            </a:br>
            <a:r>
              <a:rPr lang="fr-FR" sz="3600" b="1" dirty="0"/>
              <a:t/>
            </a:r>
            <a:br>
              <a:rPr lang="fr-FR" sz="3600" b="1" dirty="0"/>
            </a:br>
            <a:r>
              <a:rPr lang="fr-FR" sz="3600" b="1" dirty="0" smtClean="0"/>
              <a:t>Proposition RESAM  :</a:t>
            </a:r>
            <a:br>
              <a:rPr lang="fr-FR" sz="3600" b="1" dirty="0" smtClean="0"/>
            </a:br>
            <a:r>
              <a:rPr lang="fr-FR" sz="3600" b="1" dirty="0" smtClean="0"/>
              <a:t>trois groupes de travail </a:t>
            </a:r>
            <a:br>
              <a:rPr lang="fr-FR" sz="3600" b="1" dirty="0" smtClean="0"/>
            </a:br>
            <a:r>
              <a:rPr lang="fr-FR" sz="3600" b="1" dirty="0" smtClean="0"/>
              <a:t/>
            </a:r>
            <a:br>
              <a:rPr lang="fr-FR" sz="3600" b="1" dirty="0" smtClean="0"/>
            </a:br>
            <a:r>
              <a:rPr lang="fr-FR" sz="3600" b="1" dirty="0"/>
              <a:t/>
            </a:r>
            <a:br>
              <a:rPr lang="fr-FR" sz="3600" b="1" dirty="0"/>
            </a:br>
            <a:r>
              <a:rPr lang="fr-FR" sz="2800" b="1" dirty="0" smtClean="0"/>
              <a:t>1) </a:t>
            </a:r>
            <a:r>
              <a:rPr lang="fr-FR" sz="2800" dirty="0" smtClean="0">
                <a:solidFill>
                  <a:schemeClr val="tx1"/>
                </a:solidFill>
              </a:rPr>
              <a:t>Préparation d’une tribune de presse dans un journal national</a:t>
            </a:r>
            <a:r>
              <a:rPr lang="fr-FR" sz="2800" b="1" dirty="0" smtClean="0"/>
              <a:t/>
            </a:r>
            <a:br>
              <a:rPr lang="fr-FR" sz="2800" b="1" dirty="0" smtClean="0"/>
            </a:br>
            <a:r>
              <a:rPr lang="fr-FR" sz="2800" b="1" dirty="0" smtClean="0"/>
              <a:t>2) </a:t>
            </a:r>
            <a:r>
              <a:rPr lang="fr-FR" sz="2800" dirty="0" smtClean="0">
                <a:solidFill>
                  <a:schemeClr val="tx1"/>
                </a:solidFill>
              </a:rPr>
              <a:t>Groupe de travail temporaire autour de la réquisition citoyenne</a:t>
            </a:r>
            <a:r>
              <a:rPr lang="fr-FR" sz="2800" b="1" dirty="0" smtClean="0"/>
              <a:t/>
            </a:r>
            <a:br>
              <a:rPr lang="fr-FR" sz="2800" b="1" dirty="0" smtClean="0"/>
            </a:br>
            <a:r>
              <a:rPr lang="fr-FR" sz="2800" b="1" dirty="0" smtClean="0"/>
              <a:t>3)</a:t>
            </a:r>
            <a:r>
              <a:rPr lang="fr-FR" sz="2800" dirty="0">
                <a:solidFill>
                  <a:schemeClr val="tx1"/>
                </a:solidFill>
              </a:rPr>
              <a:t> </a:t>
            </a:r>
            <a:r>
              <a:rPr lang="fr-FR" sz="2800" dirty="0" smtClean="0">
                <a:solidFill>
                  <a:schemeClr val="tx1"/>
                </a:solidFill>
              </a:rPr>
              <a:t>Rencontre </a:t>
            </a:r>
            <a:r>
              <a:rPr lang="fr-FR" sz="2800" dirty="0">
                <a:solidFill>
                  <a:schemeClr val="tx1"/>
                </a:solidFill>
              </a:rPr>
              <a:t>individuelle de députés concernant la part de budget de l’Etat affectée à l’hébergement d’urgence ?</a:t>
            </a:r>
            <a:r>
              <a:rPr lang="fr-FR" sz="3600" b="1" dirty="0" smtClean="0"/>
              <a:t/>
            </a:r>
            <a:br>
              <a:rPr lang="fr-FR" sz="3600" b="1" dirty="0" smtClean="0"/>
            </a:br>
            <a:r>
              <a:rPr lang="fr-FR" sz="3600" b="1" dirty="0" smtClean="0"/>
              <a:t/>
            </a:r>
            <a:br>
              <a:rPr lang="fr-FR" sz="3600" b="1" dirty="0" smtClean="0"/>
            </a:br>
            <a:r>
              <a:rPr lang="fr-FR" sz="3600" b="1" dirty="0" smtClean="0"/>
              <a:t/>
            </a:r>
            <a:br>
              <a:rPr lang="fr-FR" sz="3600" b="1" dirty="0" smtClean="0"/>
            </a:br>
            <a:endParaRPr lang="fr-FR" sz="4400" b="1" dirty="0"/>
          </a:p>
        </p:txBody>
      </p:sp>
    </p:spTree>
    <p:extLst>
      <p:ext uri="{BB962C8B-B14F-4D97-AF65-F5344CB8AC3E}">
        <p14:creationId xmlns:p14="http://schemas.microsoft.com/office/powerpoint/2010/main" val="18091036"/>
      </p:ext>
    </p:extLst>
  </p:cSld>
  <p:clrMapOvr>
    <a:masterClrMapping/>
  </p:clrMapOvr>
  <mc:AlternateContent xmlns:mc="http://schemas.openxmlformats.org/markup-compatibility/2006" xmlns:p14="http://schemas.microsoft.com/office/powerpoint/2010/main">
    <mc:Choice Requires="p14">
      <p:transition spd="slow" p14:dur="2000" advTm="8140"/>
    </mc:Choice>
    <mc:Fallback xmlns="">
      <p:transition spd="slow" advTm="814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41400" y="1562100"/>
            <a:ext cx="7927803" cy="4508500"/>
          </a:xfrm>
        </p:spPr>
        <p:txBody>
          <a:bodyPr/>
          <a:lstStyle/>
          <a:p>
            <a:pPr algn="l"/>
            <a:r>
              <a:rPr lang="fr-FR" sz="3600" b="1" dirty="0" smtClean="0"/>
              <a:t/>
            </a:r>
            <a:br>
              <a:rPr lang="fr-FR" sz="3600" b="1" dirty="0" smtClean="0"/>
            </a:br>
            <a:r>
              <a:rPr lang="fr-FR" sz="3600" b="1" dirty="0" smtClean="0"/>
              <a:t/>
            </a:r>
            <a:br>
              <a:rPr lang="fr-FR" sz="3600" b="1" dirty="0" smtClean="0"/>
            </a:br>
            <a:r>
              <a:rPr lang="fr-FR" sz="3600" b="1" dirty="0" smtClean="0"/>
              <a:t>PRISES DE DATES GROUPES DE TRAVAIL</a:t>
            </a:r>
            <a:br>
              <a:rPr lang="fr-FR" sz="3600" b="1" dirty="0" smtClean="0"/>
            </a:br>
            <a:r>
              <a:rPr lang="fr-FR" sz="3600" b="1" dirty="0"/>
              <a:t/>
            </a:r>
            <a:br>
              <a:rPr lang="fr-FR" sz="3600" b="1" dirty="0"/>
            </a:br>
            <a:r>
              <a:rPr lang="fr-FR" sz="2400" b="1" dirty="0" smtClean="0">
                <a:solidFill>
                  <a:schemeClr val="tx1"/>
                </a:solidFill>
              </a:rPr>
              <a:t>Groupe hébergement-Logement : le lundi 22 octobre à 14 heures à la FAP, 7 rue Clérisseau à Metz.</a:t>
            </a:r>
            <a:br>
              <a:rPr lang="fr-FR" sz="2400" b="1" dirty="0" smtClean="0">
                <a:solidFill>
                  <a:schemeClr val="tx1"/>
                </a:solidFill>
              </a:rPr>
            </a:br>
            <a:r>
              <a:rPr lang="fr-FR" sz="2400" b="1" dirty="0">
                <a:solidFill>
                  <a:schemeClr val="tx1"/>
                </a:solidFill>
              </a:rPr>
              <a:t/>
            </a:r>
            <a:br>
              <a:rPr lang="fr-FR" sz="2400" b="1" dirty="0">
                <a:solidFill>
                  <a:schemeClr val="tx1"/>
                </a:solidFill>
              </a:rPr>
            </a:br>
            <a:r>
              <a:rPr lang="fr-FR" sz="2400" b="1" dirty="0" smtClean="0">
                <a:solidFill>
                  <a:schemeClr val="tx1"/>
                </a:solidFill>
              </a:rPr>
              <a:t>Groupe apprentissage du Français : </a:t>
            </a:r>
            <a:r>
              <a:rPr lang="fr-FR" sz="4400" b="1" dirty="0" smtClean="0"/>
              <a:t/>
            </a:r>
            <a:br>
              <a:rPr lang="fr-FR" sz="4400" b="1" dirty="0" smtClean="0"/>
            </a:br>
            <a:r>
              <a:rPr lang="fr-FR" sz="4400" b="1" dirty="0" smtClean="0"/>
              <a:t/>
            </a:r>
            <a:br>
              <a:rPr lang="fr-FR" sz="4400" b="1" dirty="0" smtClean="0"/>
            </a:br>
            <a:endParaRPr lang="fr-FR" sz="4400" b="1" dirty="0"/>
          </a:p>
        </p:txBody>
      </p:sp>
    </p:spTree>
    <p:extLst>
      <p:ext uri="{BB962C8B-B14F-4D97-AF65-F5344CB8AC3E}">
        <p14:creationId xmlns:p14="http://schemas.microsoft.com/office/powerpoint/2010/main" val="3658135942"/>
      </p:ext>
    </p:extLst>
  </p:cSld>
  <p:clrMapOvr>
    <a:masterClrMapping/>
  </p:clrMapOvr>
  <mc:AlternateContent xmlns:mc="http://schemas.openxmlformats.org/markup-compatibility/2006" xmlns:p14="http://schemas.microsoft.com/office/powerpoint/2010/main">
    <mc:Choice Requires="p14">
      <p:transition spd="slow" p14:dur="2000" advTm="8140"/>
    </mc:Choice>
    <mc:Fallback xmlns="">
      <p:transition spd="slow" advTm="814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33500" y="952500"/>
            <a:ext cx="7927803" cy="1017687"/>
          </a:xfrm>
        </p:spPr>
        <p:txBody>
          <a:bodyPr/>
          <a:lstStyle/>
          <a:p>
            <a:pPr algn="ctr"/>
            <a:r>
              <a:rPr lang="fr-FR" sz="3200" b="1" dirty="0" smtClean="0"/>
              <a:t>MERCI de votre participation !</a:t>
            </a:r>
            <a:endParaRPr lang="fr-FR" sz="3200" b="1" dirty="0"/>
          </a:p>
        </p:txBody>
      </p:sp>
      <p:pic>
        <p:nvPicPr>
          <p:cNvPr id="7" name="Image 6"/>
          <p:cNvPicPr>
            <a:picLocks noChangeAspect="1"/>
          </p:cNvPicPr>
          <p:nvPr/>
        </p:nvPicPr>
        <p:blipFill>
          <a:blip r:embed="rId2"/>
          <a:stretch>
            <a:fillRect/>
          </a:stretch>
        </p:blipFill>
        <p:spPr>
          <a:xfrm>
            <a:off x="3594099" y="3996214"/>
            <a:ext cx="2778877" cy="2366486"/>
          </a:xfrm>
          <a:prstGeom prst="rect">
            <a:avLst/>
          </a:prstGeom>
        </p:spPr>
      </p:pic>
    </p:spTree>
    <p:extLst>
      <p:ext uri="{BB962C8B-B14F-4D97-AF65-F5344CB8AC3E}">
        <p14:creationId xmlns:p14="http://schemas.microsoft.com/office/powerpoint/2010/main" val="3664866239"/>
      </p:ext>
    </p:extLst>
  </p:cSld>
  <p:clrMapOvr>
    <a:masterClrMapping/>
  </p:clrMapOvr>
  <mc:AlternateContent xmlns:mc="http://schemas.openxmlformats.org/markup-compatibility/2006" xmlns:p14="http://schemas.microsoft.com/office/powerpoint/2010/main">
    <mc:Choice Requires="p14">
      <p:transition spd="slow" p14:dur="2000" advTm="8140"/>
    </mc:Choice>
    <mc:Fallback xmlns="">
      <p:transition spd="slow" advTm="814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41400" y="1562100"/>
            <a:ext cx="7927803" cy="4508500"/>
          </a:xfrm>
        </p:spPr>
        <p:txBody>
          <a:bodyPr/>
          <a:lstStyle/>
          <a:p>
            <a:pPr algn="ctr"/>
            <a:r>
              <a:rPr lang="fr-FR" sz="3600" b="1" dirty="0" smtClean="0"/>
              <a:t/>
            </a:r>
            <a:br>
              <a:rPr lang="fr-FR" sz="3600" b="1" dirty="0" smtClean="0"/>
            </a:br>
            <a:r>
              <a:rPr lang="fr-FR" sz="3600" b="1" dirty="0" smtClean="0"/>
              <a:t/>
            </a:r>
            <a:br>
              <a:rPr lang="fr-FR" sz="3600" b="1" dirty="0" smtClean="0"/>
            </a:br>
            <a:r>
              <a:rPr lang="fr-FR" sz="3600" b="1" dirty="0" smtClean="0"/>
              <a:t>LE RESAM ET SON COMITE DE PILOTAGE</a:t>
            </a:r>
            <a:r>
              <a:rPr lang="fr-FR" sz="4400" b="1" dirty="0" smtClean="0"/>
              <a:t/>
            </a:r>
            <a:br>
              <a:rPr lang="fr-FR" sz="4400" b="1" dirty="0" smtClean="0"/>
            </a:br>
            <a:r>
              <a:rPr lang="fr-FR" sz="4400" b="1" dirty="0" smtClean="0"/>
              <a:t/>
            </a:r>
            <a:br>
              <a:rPr lang="fr-FR" sz="4400" b="1" dirty="0" smtClean="0"/>
            </a:br>
            <a:endParaRPr lang="fr-FR" sz="4400" b="1" dirty="0"/>
          </a:p>
        </p:txBody>
      </p:sp>
    </p:spTree>
    <p:extLst>
      <p:ext uri="{BB962C8B-B14F-4D97-AF65-F5344CB8AC3E}">
        <p14:creationId xmlns:p14="http://schemas.microsoft.com/office/powerpoint/2010/main" val="266547315"/>
      </p:ext>
    </p:extLst>
  </p:cSld>
  <p:clrMapOvr>
    <a:masterClrMapping/>
  </p:clrMapOvr>
  <mc:AlternateContent xmlns:mc="http://schemas.openxmlformats.org/markup-compatibility/2006" xmlns:p14="http://schemas.microsoft.com/office/powerpoint/2010/main">
    <mc:Choice Requires="p14">
      <p:transition spd="slow" p14:dur="2000" advTm="8140"/>
    </mc:Choice>
    <mc:Fallback xmlns="">
      <p:transition spd="slow" advTm="814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79500" y="245534"/>
            <a:ext cx="8131003" cy="1456266"/>
          </a:xfrm>
        </p:spPr>
        <p:txBody>
          <a:bodyPr/>
          <a:lstStyle/>
          <a:p>
            <a:pPr algn="ctr"/>
            <a:r>
              <a:rPr lang="fr-FR" sz="4000" b="1" dirty="0" smtClean="0"/>
              <a:t>Le RESAM </a:t>
            </a:r>
            <a:r>
              <a:rPr lang="fr-FR" sz="4000" b="1" dirty="0" smtClean="0"/>
              <a:t>: une mosaïque </a:t>
            </a:r>
            <a:endParaRPr lang="fr-FR" sz="4000" b="1" dirty="0"/>
          </a:p>
        </p:txBody>
      </p:sp>
      <p:sp>
        <p:nvSpPr>
          <p:cNvPr id="3" name="Sous-titre 2"/>
          <p:cNvSpPr>
            <a:spLocks noGrp="1"/>
          </p:cNvSpPr>
          <p:nvPr>
            <p:ph type="subTitle" idx="1"/>
          </p:nvPr>
        </p:nvSpPr>
        <p:spPr>
          <a:xfrm>
            <a:off x="774700" y="2272833"/>
            <a:ext cx="9207500" cy="4077167"/>
          </a:xfrm>
        </p:spPr>
        <p:txBody>
          <a:bodyPr>
            <a:normAutofit fontScale="77500" lnSpcReduction="20000"/>
          </a:bodyPr>
          <a:lstStyle/>
          <a:p>
            <a:pPr algn="l"/>
            <a:r>
              <a:rPr lang="fr-FR" sz="2400" dirty="0" smtClean="0"/>
              <a:t>- 27 associations participantes au 02/07/2018 : 11 associations essentiellement locales et 16 antennes d’associations nationales.</a:t>
            </a:r>
          </a:p>
          <a:p>
            <a:pPr algn="l"/>
            <a:r>
              <a:rPr lang="fr-FR" sz="2400" dirty="0" smtClean="0"/>
              <a:t>- 9 associations ont d’emblée un champ d’action spécifique : l’aide alimentaire, la santé, le logement, par exemple, 17 ont des domaines d’interventions plus polyvalents.</a:t>
            </a:r>
          </a:p>
          <a:p>
            <a:pPr algn="l"/>
            <a:r>
              <a:rPr lang="fr-FR" sz="2400" dirty="0" smtClean="0"/>
              <a:t>- 12 associations ont une fonction de plaidoyer – défense publique d’une cause-</a:t>
            </a:r>
          </a:p>
          <a:p>
            <a:pPr algn="l"/>
            <a:r>
              <a:rPr lang="fr-FR" sz="2400" dirty="0" smtClean="0"/>
              <a:t>-13 associations ont au moins un salarié local ( temps plein ou partiel) parfois dédié à des tâches administratives,</a:t>
            </a:r>
          </a:p>
          <a:p>
            <a:pPr algn="l"/>
            <a:r>
              <a:rPr lang="fr-FR" sz="2400" dirty="0" smtClean="0"/>
              <a:t>- 6 </a:t>
            </a:r>
            <a:r>
              <a:rPr lang="fr-FR" sz="2400" dirty="0" smtClean="0"/>
              <a:t>associations s’adressent à </a:t>
            </a:r>
            <a:r>
              <a:rPr lang="fr-FR" sz="2400" dirty="0" smtClean="0"/>
              <a:t>un public spécifique ( </a:t>
            </a:r>
            <a:r>
              <a:rPr lang="fr-FR" sz="2400" dirty="0" smtClean="0"/>
              <a:t>personnes migrantes, sorties de prison</a:t>
            </a:r>
            <a:r>
              <a:rPr lang="fr-FR" sz="2400" dirty="0" smtClean="0"/>
              <a:t>…), les autres </a:t>
            </a:r>
            <a:endParaRPr lang="fr-FR" sz="2400" dirty="0" smtClean="0"/>
          </a:p>
          <a:p>
            <a:pPr marL="342900" indent="-342900" algn="l">
              <a:buFontTx/>
              <a:buChar char="-"/>
            </a:pPr>
            <a:endParaRPr lang="fr-FR" sz="2400" dirty="0"/>
          </a:p>
          <a:p>
            <a:pPr algn="l"/>
            <a:r>
              <a:rPr lang="fr-FR" sz="2400" dirty="0" smtClean="0"/>
              <a:t>Aucune identité n’est exclusive mais chaque composante de l’identité associative explique des proximités, des engagements et des prises de positions spécifiques.</a:t>
            </a:r>
          </a:p>
          <a:p>
            <a:pPr marL="571500" indent="-571500" algn="l">
              <a:buFontTx/>
              <a:buChar char="-"/>
            </a:pPr>
            <a:endParaRPr lang="fr-FR" sz="2400" dirty="0" smtClean="0"/>
          </a:p>
        </p:txBody>
      </p:sp>
    </p:spTree>
    <p:extLst>
      <p:ext uri="{BB962C8B-B14F-4D97-AF65-F5344CB8AC3E}">
        <p14:creationId xmlns:p14="http://schemas.microsoft.com/office/powerpoint/2010/main" val="2114337483"/>
      </p:ext>
    </p:extLst>
  </p:cSld>
  <p:clrMapOvr>
    <a:masterClrMapping/>
  </p:clrMapOvr>
  <mc:AlternateContent xmlns:mc="http://schemas.openxmlformats.org/markup-compatibility/2006" xmlns:p14="http://schemas.microsoft.com/office/powerpoint/2010/main">
    <mc:Choice Requires="p14">
      <p:transition spd="slow" p14:dur="2000" advTm="8140"/>
    </mc:Choice>
    <mc:Fallback xmlns="">
      <p:transition spd="slow" advTm="814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79500" y="245534"/>
            <a:ext cx="8131003" cy="1456266"/>
          </a:xfrm>
        </p:spPr>
        <p:txBody>
          <a:bodyPr/>
          <a:lstStyle/>
          <a:p>
            <a:pPr algn="ctr"/>
            <a:r>
              <a:rPr lang="fr-FR" sz="4000" b="1" dirty="0" smtClean="0"/>
              <a:t>Le RESAM </a:t>
            </a:r>
            <a:r>
              <a:rPr lang="fr-FR" sz="4000" b="1" dirty="0" smtClean="0"/>
              <a:t>: </a:t>
            </a:r>
            <a:r>
              <a:rPr lang="fr-FR" sz="4000" b="1" dirty="0" smtClean="0"/>
              <a:t>une philosophie</a:t>
            </a:r>
            <a:endParaRPr lang="fr-FR" sz="4000" b="1" dirty="0"/>
          </a:p>
        </p:txBody>
      </p:sp>
      <p:sp>
        <p:nvSpPr>
          <p:cNvPr id="3" name="Sous-titre 2"/>
          <p:cNvSpPr>
            <a:spLocks noGrp="1"/>
          </p:cNvSpPr>
          <p:nvPr>
            <p:ph type="subTitle" idx="1"/>
          </p:nvPr>
        </p:nvSpPr>
        <p:spPr>
          <a:xfrm>
            <a:off x="774700" y="1815633"/>
            <a:ext cx="9207500" cy="4445467"/>
          </a:xfrm>
        </p:spPr>
        <p:txBody>
          <a:bodyPr>
            <a:normAutofit fontScale="77500" lnSpcReduction="20000"/>
          </a:bodyPr>
          <a:lstStyle/>
          <a:p>
            <a:pPr marL="342900" indent="-342900" algn="l">
              <a:buFontTx/>
              <a:buChar char="-"/>
            </a:pPr>
            <a:r>
              <a:rPr lang="fr-FR" sz="2400" dirty="0" smtClean="0"/>
              <a:t>Les grandes associations comme les petites, les associations historiques comme les plus jeunes ont un droit de « citer » équivalent,</a:t>
            </a:r>
          </a:p>
          <a:p>
            <a:pPr marL="342900" indent="-342900" algn="l">
              <a:buFontTx/>
              <a:buChar char="-"/>
            </a:pPr>
            <a:r>
              <a:rPr lang="fr-FR" sz="2400" dirty="0" smtClean="0"/>
              <a:t>Idem pour les personnes qui participent et représentent ces mêmes associations !</a:t>
            </a:r>
          </a:p>
          <a:p>
            <a:pPr marL="342900" indent="-342900" algn="l">
              <a:buFontTx/>
              <a:buChar char="-"/>
            </a:pPr>
            <a:r>
              <a:rPr lang="fr-FR" sz="2400" dirty="0" smtClean="0"/>
              <a:t>Les actions de plaidoyer et les actions collectives ne concernent que les associations volontaires en toute liberté.</a:t>
            </a:r>
          </a:p>
          <a:p>
            <a:pPr marL="342900" indent="-342900" algn="l">
              <a:buFontTx/>
              <a:buChar char="-"/>
            </a:pPr>
            <a:r>
              <a:rPr lang="fr-FR" sz="2400" dirty="0" smtClean="0"/>
              <a:t>La fonction de porte-parole ou de représentation du </a:t>
            </a:r>
            <a:r>
              <a:rPr lang="fr-FR" sz="2400" dirty="0" err="1" smtClean="0"/>
              <a:t>Resam</a:t>
            </a:r>
            <a:r>
              <a:rPr lang="fr-FR" sz="2400" dirty="0" smtClean="0"/>
              <a:t> est une fonction « tournante » suivant les thématiques,</a:t>
            </a:r>
          </a:p>
          <a:p>
            <a:pPr marL="342900" indent="-342900" algn="l">
              <a:buFontTx/>
              <a:buChar char="-"/>
            </a:pPr>
            <a:r>
              <a:rPr lang="fr-FR" sz="2400" dirty="0" smtClean="0"/>
              <a:t>Chaque organisation vient y chercher des points d’appui et des relais possibles et chaque organisation cherche à apporter également une contribution propre.</a:t>
            </a:r>
          </a:p>
          <a:p>
            <a:pPr marL="342900" indent="-342900" algn="l">
              <a:buFontTx/>
              <a:buChar char="-"/>
            </a:pPr>
            <a:endParaRPr lang="fr-FR" sz="2400" dirty="0" smtClean="0"/>
          </a:p>
          <a:p>
            <a:pPr algn="l"/>
            <a:r>
              <a:rPr lang="fr-FR" sz="2400" dirty="0" smtClean="0"/>
              <a:t>LE RESAM est un espace et un temps de </a:t>
            </a:r>
            <a:r>
              <a:rPr lang="fr-FR" sz="2400" dirty="0" smtClean="0"/>
              <a:t>communication </a:t>
            </a:r>
            <a:r>
              <a:rPr lang="fr-FR" sz="2400" dirty="0" smtClean="0"/>
              <a:t>d’informations, d’observation et d’analyse de réalités locales, et possiblement de mise en œuvre d’initiatives collectives. Mais en aucun cas, une simple boîte aux lettres !</a:t>
            </a:r>
            <a:endParaRPr lang="fr-FR" sz="2400" dirty="0" smtClean="0"/>
          </a:p>
        </p:txBody>
      </p:sp>
    </p:spTree>
    <p:extLst>
      <p:ext uri="{BB962C8B-B14F-4D97-AF65-F5344CB8AC3E}">
        <p14:creationId xmlns:p14="http://schemas.microsoft.com/office/powerpoint/2010/main" val="1025661945"/>
      </p:ext>
    </p:extLst>
  </p:cSld>
  <p:clrMapOvr>
    <a:masterClrMapping/>
  </p:clrMapOvr>
  <mc:AlternateContent xmlns:mc="http://schemas.openxmlformats.org/markup-compatibility/2006" xmlns:p14="http://schemas.microsoft.com/office/powerpoint/2010/main">
    <mc:Choice Requires="p14">
      <p:transition spd="slow" p14:dur="2000" advTm="8140"/>
    </mc:Choice>
    <mc:Fallback xmlns="">
      <p:transition spd="slow" advTm="814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97048" y="26959"/>
            <a:ext cx="7927803" cy="1017687"/>
          </a:xfrm>
        </p:spPr>
        <p:txBody>
          <a:bodyPr/>
          <a:lstStyle/>
          <a:p>
            <a:pPr marL="342900" indent="-342900" algn="ctr">
              <a:buFont typeface="Wingdings" panose="05000000000000000000" pitchFamily="2" charset="2"/>
              <a:buChar char="§"/>
            </a:pPr>
            <a:r>
              <a:rPr lang="fr-FR" sz="3200" b="1" dirty="0" smtClean="0"/>
              <a:t>Un pilotage collectif</a:t>
            </a:r>
            <a:endParaRPr lang="fr-FR" sz="3200" b="1" dirty="0"/>
          </a:p>
        </p:txBody>
      </p:sp>
      <p:sp>
        <p:nvSpPr>
          <p:cNvPr id="3" name="ZoneTexte 2"/>
          <p:cNvSpPr txBox="1"/>
          <p:nvPr/>
        </p:nvSpPr>
        <p:spPr>
          <a:xfrm>
            <a:off x="1409700" y="813833"/>
            <a:ext cx="7759700" cy="2585323"/>
          </a:xfrm>
          <a:prstGeom prst="rect">
            <a:avLst/>
          </a:prstGeom>
          <a:noFill/>
        </p:spPr>
        <p:txBody>
          <a:bodyPr wrap="square" rtlCol="0">
            <a:spAutoFit/>
          </a:bodyPr>
          <a:lstStyle/>
          <a:p>
            <a:pPr fontAlgn="base"/>
            <a:endParaRPr lang="fr-FR" dirty="0">
              <a:solidFill>
                <a:prstClr val="black"/>
              </a:solidFill>
            </a:endParaRPr>
          </a:p>
          <a:p>
            <a:pPr fontAlgn="base"/>
            <a:r>
              <a:rPr lang="fr-FR" i="1" dirty="0">
                <a:solidFill>
                  <a:prstClr val="black"/>
                </a:solidFill>
              </a:rPr>
              <a:t>Tous ceux qui exercent une tâche dans le fonctionnement global du Réseau, ainsi que chaque animateur de groupe de travail…</a:t>
            </a:r>
          </a:p>
          <a:p>
            <a:pPr fontAlgn="base"/>
            <a:r>
              <a:rPr lang="fr-FR" i="1" dirty="0">
                <a:solidFill>
                  <a:prstClr val="black"/>
                </a:solidFill>
              </a:rPr>
              <a:t>Plus 1 à 2 personnes issues d’associations du RESAM.</a:t>
            </a:r>
          </a:p>
          <a:p>
            <a:pPr marL="285750" indent="-285750" fontAlgn="base">
              <a:buFontTx/>
              <a:buChar char="-"/>
            </a:pPr>
            <a:endParaRPr lang="fr-FR" i="1" dirty="0">
              <a:solidFill>
                <a:prstClr val="black"/>
              </a:solidFill>
            </a:endParaRPr>
          </a:p>
          <a:p>
            <a:pPr fontAlgn="base"/>
            <a:endParaRPr lang="fr-FR" i="1" dirty="0">
              <a:solidFill>
                <a:prstClr val="black"/>
              </a:solidFill>
            </a:endParaRPr>
          </a:p>
          <a:p>
            <a:pPr fontAlgn="base"/>
            <a:endParaRPr lang="fr-FR" i="1" dirty="0">
              <a:solidFill>
                <a:prstClr val="black"/>
              </a:solidFill>
            </a:endParaRPr>
          </a:p>
          <a:p>
            <a:pPr marL="285750" indent="-285750" fontAlgn="base">
              <a:buFontTx/>
              <a:buChar char="-"/>
            </a:pPr>
            <a:endParaRPr lang="fr-FR" i="1" dirty="0">
              <a:solidFill>
                <a:prstClr val="black"/>
              </a:solidFill>
            </a:endParaRPr>
          </a:p>
          <a:p>
            <a:pPr marL="285750" indent="-285750" fontAlgn="base">
              <a:buFontTx/>
              <a:buChar char="-"/>
            </a:pPr>
            <a:endParaRPr lang="fr-FR" i="1" dirty="0">
              <a:solidFill>
                <a:prstClr val="black"/>
              </a:solidFill>
            </a:endParaRPr>
          </a:p>
        </p:txBody>
      </p:sp>
      <p:graphicFrame>
        <p:nvGraphicFramePr>
          <p:cNvPr id="5" name="Tableau 4"/>
          <p:cNvGraphicFramePr>
            <a:graphicFrameLocks noGrp="1"/>
          </p:cNvGraphicFramePr>
          <p:nvPr>
            <p:extLst>
              <p:ext uri="{D42A27DB-BD31-4B8C-83A1-F6EECF244321}">
                <p14:modId xmlns:p14="http://schemas.microsoft.com/office/powerpoint/2010/main" val="2006618573"/>
              </p:ext>
            </p:extLst>
          </p:nvPr>
        </p:nvGraphicFramePr>
        <p:xfrm>
          <a:off x="641349" y="2077830"/>
          <a:ext cx="8839200" cy="3987800"/>
        </p:xfrm>
        <a:graphic>
          <a:graphicData uri="http://schemas.openxmlformats.org/drawingml/2006/table">
            <a:tbl>
              <a:tblPr firstRow="1" bandRow="1">
                <a:tableStyleId>{5C22544A-7EE6-4342-B048-85BDC9FD1C3A}</a:tableStyleId>
              </a:tblPr>
              <a:tblGrid>
                <a:gridCol w="4419600"/>
                <a:gridCol w="4419600"/>
              </a:tblGrid>
              <a:tr h="370840">
                <a:tc>
                  <a:txBody>
                    <a:bodyPr/>
                    <a:lstStyle/>
                    <a:p>
                      <a:r>
                        <a:rPr lang="fr-FR" dirty="0" smtClean="0"/>
                        <a:t>Fonctionnement</a:t>
                      </a:r>
                      <a:r>
                        <a:rPr lang="fr-FR" baseline="0" dirty="0" smtClean="0"/>
                        <a:t> Global</a:t>
                      </a:r>
                      <a:endParaRPr lang="fr-FR" dirty="0"/>
                    </a:p>
                  </a:txBody>
                  <a:tcPr/>
                </a:tc>
                <a:tc>
                  <a:txBody>
                    <a:bodyPr/>
                    <a:lstStyle/>
                    <a:p>
                      <a:r>
                        <a:rPr lang="fr-FR" dirty="0" smtClean="0"/>
                        <a:t>Animateurs Groupe de travail</a:t>
                      </a:r>
                      <a:endParaRPr lang="fr-FR" dirty="0"/>
                    </a:p>
                  </a:txBody>
                  <a:tcPr/>
                </a:tc>
              </a:tr>
              <a:tr h="370840">
                <a:tc>
                  <a:txBody>
                    <a:bodyPr/>
                    <a:lstStyle/>
                    <a:p>
                      <a:r>
                        <a:rPr lang="fr-FR" b="1" dirty="0" smtClean="0"/>
                        <a:t>Vie du site internet </a:t>
                      </a:r>
                      <a:r>
                        <a:rPr lang="fr-FR" dirty="0" smtClean="0"/>
                        <a:t>: </a:t>
                      </a:r>
                      <a:r>
                        <a:rPr lang="fr-FR" sz="1600" dirty="0" smtClean="0"/>
                        <a:t>Bernard</a:t>
                      </a:r>
                      <a:r>
                        <a:rPr lang="fr-FR" sz="1600" baseline="0" dirty="0" smtClean="0"/>
                        <a:t> LECLERC</a:t>
                      </a:r>
                      <a:endParaRPr lang="fr-FR" sz="1600" dirty="0"/>
                    </a:p>
                  </a:txBody>
                  <a:tcPr/>
                </a:tc>
                <a:tc>
                  <a:txBody>
                    <a:bodyPr/>
                    <a:lstStyle/>
                    <a:p>
                      <a:r>
                        <a:rPr lang="fr-FR" b="1" dirty="0" smtClean="0"/>
                        <a:t>Groupe Accès aux soins </a:t>
                      </a:r>
                      <a:r>
                        <a:rPr lang="fr-FR" dirty="0" smtClean="0"/>
                        <a:t>:</a:t>
                      </a:r>
                      <a:r>
                        <a:rPr lang="fr-FR" sz="1600" dirty="0" smtClean="0"/>
                        <a:t>Nadège</a:t>
                      </a:r>
                      <a:r>
                        <a:rPr lang="fr-FR" sz="1600" baseline="0" dirty="0" smtClean="0"/>
                        <a:t> DROUOT</a:t>
                      </a:r>
                      <a:endParaRPr lang="fr-FR" sz="1600" dirty="0"/>
                    </a:p>
                  </a:txBody>
                  <a:tcPr/>
                </a:tc>
              </a:tr>
              <a:tr h="370840">
                <a:tc>
                  <a:txBody>
                    <a:bodyPr/>
                    <a:lstStyle/>
                    <a:p>
                      <a:r>
                        <a:rPr lang="fr-FR" b="1" dirty="0" smtClean="0"/>
                        <a:t>Organisation d’évènements communs (plénières,</a:t>
                      </a:r>
                      <a:r>
                        <a:rPr lang="fr-FR" b="1" baseline="0" dirty="0" smtClean="0"/>
                        <a:t> travaux de synthèse, convivialité) </a:t>
                      </a:r>
                      <a:r>
                        <a:rPr lang="fr-FR" sz="1600" dirty="0" smtClean="0"/>
                        <a:t>Marie-Claire FABERT</a:t>
                      </a:r>
                      <a:endParaRPr lang="fr-FR" sz="1600" dirty="0"/>
                    </a:p>
                  </a:txBody>
                  <a:tcPr/>
                </a:tc>
                <a:tc>
                  <a:txBody>
                    <a:bodyPr/>
                    <a:lstStyle/>
                    <a:p>
                      <a:r>
                        <a:rPr lang="fr-FR" b="1" dirty="0" smtClean="0"/>
                        <a:t>Groupe hébergement/logement: </a:t>
                      </a:r>
                      <a:r>
                        <a:rPr lang="fr-FR" sz="1600" dirty="0" smtClean="0"/>
                        <a:t>Véronique</a:t>
                      </a:r>
                      <a:r>
                        <a:rPr lang="fr-FR" sz="1600" baseline="0" dirty="0" smtClean="0"/>
                        <a:t> ETIENNE/Martine HOERNER</a:t>
                      </a:r>
                      <a:endParaRPr lang="fr-FR" sz="1600" dirty="0"/>
                    </a:p>
                  </a:txBody>
                  <a:tcPr/>
                </a:tc>
              </a:tr>
              <a:tr h="568850">
                <a:tc>
                  <a:txBody>
                    <a:bodyPr/>
                    <a:lstStyle/>
                    <a:p>
                      <a:r>
                        <a:rPr lang="fr-FR" b="1" dirty="0" smtClean="0"/>
                        <a:t>Communicatio</a:t>
                      </a:r>
                      <a:r>
                        <a:rPr lang="fr-FR" b="1" baseline="0" dirty="0" smtClean="0"/>
                        <a:t>n Interne ( messagerie) : </a:t>
                      </a:r>
                      <a:r>
                        <a:rPr lang="fr-FR" sz="1600" baseline="0" dirty="0" smtClean="0"/>
                        <a:t>Hélène LECLERC</a:t>
                      </a:r>
                      <a:endParaRPr lang="fr-FR" sz="1600" dirty="0"/>
                    </a:p>
                  </a:txBody>
                  <a:tcPr/>
                </a:tc>
                <a:tc>
                  <a:txBody>
                    <a:bodyPr/>
                    <a:lstStyle/>
                    <a:p>
                      <a:r>
                        <a:rPr lang="fr-FR" b="1" dirty="0" smtClean="0"/>
                        <a:t>Groupe apprentissage du Français</a:t>
                      </a:r>
                      <a:r>
                        <a:rPr lang="fr-FR" b="1" baseline="0" dirty="0" smtClean="0"/>
                        <a:t> : </a:t>
                      </a:r>
                      <a:r>
                        <a:rPr lang="fr-FR" sz="1600" dirty="0" smtClean="0"/>
                        <a:t>Virginie RACHET</a:t>
                      </a:r>
                      <a:endParaRPr lang="fr-FR" sz="1600" dirty="0"/>
                    </a:p>
                  </a:txBody>
                  <a:tcPr/>
                </a:tc>
              </a:tr>
              <a:tr h="370840">
                <a:tc>
                  <a:txBody>
                    <a:bodyPr/>
                    <a:lstStyle/>
                    <a:p>
                      <a:r>
                        <a:rPr lang="fr-FR" b="1" dirty="0" smtClean="0"/>
                        <a:t>Veille</a:t>
                      </a:r>
                      <a:r>
                        <a:rPr lang="fr-FR" b="1" baseline="0" dirty="0" smtClean="0"/>
                        <a:t> presse </a:t>
                      </a:r>
                      <a:r>
                        <a:rPr lang="fr-FR" baseline="0" dirty="0" smtClean="0"/>
                        <a:t>: </a:t>
                      </a:r>
                      <a:r>
                        <a:rPr lang="fr-FR" sz="1600" baseline="0" dirty="0" smtClean="0"/>
                        <a:t>Dominique CAMBIANICA</a:t>
                      </a:r>
                      <a:endParaRPr lang="fr-FR" sz="1600" dirty="0"/>
                    </a:p>
                  </a:txBody>
                  <a:tcPr/>
                </a:tc>
                <a:tc>
                  <a:txBody>
                    <a:bodyPr/>
                    <a:lstStyle/>
                    <a:p>
                      <a:r>
                        <a:rPr lang="fr-FR" b="1" dirty="0" smtClean="0"/>
                        <a:t>Groupe Culture</a:t>
                      </a:r>
                      <a:r>
                        <a:rPr lang="fr-FR" b="1" baseline="0" dirty="0" smtClean="0"/>
                        <a:t> et insertion : </a:t>
                      </a:r>
                      <a:r>
                        <a:rPr lang="fr-FR" sz="1600" dirty="0" smtClean="0"/>
                        <a:t>Hélène</a:t>
                      </a:r>
                      <a:r>
                        <a:rPr lang="fr-FR" sz="1600" baseline="0" dirty="0" smtClean="0"/>
                        <a:t> LECLERC</a:t>
                      </a:r>
                      <a:endParaRPr lang="fr-FR" sz="1600" dirty="0"/>
                    </a:p>
                  </a:txBody>
                  <a:tcPr/>
                </a:tc>
              </a:tr>
              <a:tr h="370840">
                <a:tc>
                  <a:txBody>
                    <a:bodyPr/>
                    <a:lstStyle/>
                    <a:p>
                      <a:endParaRPr lang="fr-FR" dirty="0"/>
                    </a:p>
                  </a:txBody>
                  <a:tcPr/>
                </a:tc>
                <a:tc>
                  <a:txBody>
                    <a:bodyPr/>
                    <a:lstStyle/>
                    <a:p>
                      <a:r>
                        <a:rPr lang="fr-FR" b="1" dirty="0" smtClean="0"/>
                        <a:t>Groupe Migrants </a:t>
                      </a:r>
                      <a:r>
                        <a:rPr lang="fr-FR" sz="1600" b="1" dirty="0" smtClean="0"/>
                        <a:t>:</a:t>
                      </a:r>
                      <a:r>
                        <a:rPr lang="fr-FR" sz="1600" b="0" baseline="0" dirty="0" smtClean="0"/>
                        <a:t> organisation partagée.</a:t>
                      </a:r>
                      <a:endParaRPr lang="fr-FR" sz="1600" b="0" dirty="0"/>
                    </a:p>
                  </a:txBody>
                  <a:tcPr/>
                </a:tc>
              </a:tr>
              <a:tr h="370840">
                <a:tc>
                  <a:txBody>
                    <a:bodyPr/>
                    <a:lstStyle/>
                    <a:p>
                      <a:endParaRPr lang="fr-FR" dirty="0"/>
                    </a:p>
                  </a:txBody>
                  <a:tcPr/>
                </a:tc>
                <a:tc>
                  <a:txBody>
                    <a:bodyPr/>
                    <a:lstStyle/>
                    <a:p>
                      <a:r>
                        <a:rPr lang="fr-FR" sz="1800" b="1" dirty="0" smtClean="0"/>
                        <a:t>Groupe Transport </a:t>
                      </a:r>
                      <a:r>
                        <a:rPr lang="fr-FR" sz="1600" b="0" dirty="0" smtClean="0"/>
                        <a:t>: </a:t>
                      </a:r>
                      <a:r>
                        <a:rPr lang="fr-FR" sz="1600" b="0" dirty="0" err="1" smtClean="0"/>
                        <a:t>co-piloté</a:t>
                      </a:r>
                      <a:endParaRPr lang="fr-FR" sz="1600" b="0" dirty="0"/>
                    </a:p>
                  </a:txBody>
                  <a:tcPr/>
                </a:tc>
              </a:tr>
              <a:tr h="370840">
                <a:tc gridSpan="2">
                  <a:txBody>
                    <a:bodyPr/>
                    <a:lstStyle/>
                    <a:p>
                      <a:pPr algn="ctr"/>
                      <a:r>
                        <a:rPr lang="fr-FR" dirty="0" smtClean="0"/>
                        <a:t>Danièle</a:t>
                      </a:r>
                      <a:r>
                        <a:rPr lang="fr-FR" baseline="0" dirty="0" smtClean="0"/>
                        <a:t> CHOGNOT, Dominique CAMBIANICA /Anne-Noëlle QUILLOT</a:t>
                      </a:r>
                      <a:endParaRPr lang="fr-FR" dirty="0"/>
                    </a:p>
                  </a:txBody>
                  <a:tcPr/>
                </a:tc>
                <a:tc hMerge="1">
                  <a:txBody>
                    <a:bodyPr/>
                    <a:lstStyle/>
                    <a:p>
                      <a:endParaRPr lang="fr-FR" dirty="0"/>
                    </a:p>
                  </a:txBody>
                  <a:tcPr/>
                </a:tc>
              </a:tr>
            </a:tbl>
          </a:graphicData>
        </a:graphic>
      </p:graphicFrame>
    </p:spTree>
    <p:extLst>
      <p:ext uri="{BB962C8B-B14F-4D97-AF65-F5344CB8AC3E}">
        <p14:creationId xmlns:p14="http://schemas.microsoft.com/office/powerpoint/2010/main" val="1066885704"/>
      </p:ext>
    </p:extLst>
  </p:cSld>
  <p:clrMapOvr>
    <a:masterClrMapping/>
  </p:clrMapOvr>
  <mc:AlternateContent xmlns:mc="http://schemas.openxmlformats.org/markup-compatibility/2006" xmlns:p14="http://schemas.microsoft.com/office/powerpoint/2010/main">
    <mc:Choice Requires="p14">
      <p:transition spd="slow" p14:dur="2000" advTm="8140"/>
    </mc:Choice>
    <mc:Fallback xmlns="">
      <p:transition spd="slow" advTm="814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97048" y="26959"/>
            <a:ext cx="7927803" cy="1017687"/>
          </a:xfrm>
        </p:spPr>
        <p:txBody>
          <a:bodyPr/>
          <a:lstStyle/>
          <a:p>
            <a:pPr marL="342900" indent="-342900" algn="ctr">
              <a:buFont typeface="Wingdings" panose="05000000000000000000" pitchFamily="2" charset="2"/>
              <a:buChar char="§"/>
            </a:pPr>
            <a:r>
              <a:rPr lang="fr-FR" sz="3200" b="1" dirty="0" smtClean="0"/>
              <a:t>Un pilotage collectif</a:t>
            </a:r>
            <a:endParaRPr lang="fr-FR" sz="3200" b="1"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67756" y="3054492"/>
            <a:ext cx="4025805" cy="3019354"/>
          </a:xfrm>
          <a:prstGeom prst="ellipse">
            <a:avLst/>
          </a:prstGeom>
          <a:ln>
            <a:noFill/>
          </a:ln>
          <a:effectLst>
            <a:softEdge rad="112500"/>
          </a:effectLst>
        </p:spPr>
      </p:pic>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4000" y="1044647"/>
            <a:ext cx="3145271" cy="2358954"/>
          </a:xfrm>
          <a:prstGeom prst="ellipse">
            <a:avLst/>
          </a:prstGeom>
          <a:ln>
            <a:noFill/>
          </a:ln>
          <a:effectLst>
            <a:softEdge rad="112500"/>
          </a:effectLst>
        </p:spPr>
      </p:pic>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14350" y="1698696"/>
            <a:ext cx="5232400" cy="3924300"/>
          </a:xfrm>
          <a:prstGeom prst="ellipse">
            <a:avLst/>
          </a:prstGeom>
          <a:ln>
            <a:noFill/>
          </a:ln>
          <a:effectLst>
            <a:softEdge rad="112500"/>
          </a:effectLst>
        </p:spPr>
      </p:pic>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4117" y="4038600"/>
            <a:ext cx="3234267" cy="2425700"/>
          </a:xfrm>
          <a:prstGeom prst="ellipse">
            <a:avLst/>
          </a:prstGeom>
          <a:ln>
            <a:noFill/>
          </a:ln>
          <a:effectLst>
            <a:softEdge rad="112500"/>
          </a:effectLst>
        </p:spPr>
      </p:pic>
    </p:spTree>
    <p:extLst>
      <p:ext uri="{BB962C8B-B14F-4D97-AF65-F5344CB8AC3E}">
        <p14:creationId xmlns:p14="http://schemas.microsoft.com/office/powerpoint/2010/main" val="1868698636"/>
      </p:ext>
    </p:extLst>
  </p:cSld>
  <p:clrMapOvr>
    <a:masterClrMapping/>
  </p:clrMapOvr>
  <mc:AlternateContent xmlns:mc="http://schemas.openxmlformats.org/markup-compatibility/2006" xmlns:p14="http://schemas.microsoft.com/office/powerpoint/2010/main">
    <mc:Choice Requires="p14">
      <p:transition spd="slow" p14:dur="2000" advTm="8140"/>
    </mc:Choice>
    <mc:Fallback xmlns="">
      <p:transition spd="slow" advTm="814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41400" y="1562100"/>
            <a:ext cx="7927803" cy="4508500"/>
          </a:xfrm>
        </p:spPr>
        <p:txBody>
          <a:bodyPr/>
          <a:lstStyle/>
          <a:p>
            <a:pPr algn="ctr"/>
            <a:r>
              <a:rPr lang="fr-FR" sz="3600" b="1" dirty="0" smtClean="0"/>
              <a:t/>
            </a:r>
            <a:br>
              <a:rPr lang="fr-FR" sz="3600" b="1" dirty="0" smtClean="0"/>
            </a:br>
            <a:r>
              <a:rPr lang="fr-FR" sz="3600" b="1" dirty="0" smtClean="0"/>
              <a:t/>
            </a:r>
            <a:br>
              <a:rPr lang="fr-FR" sz="3600" b="1" dirty="0" smtClean="0"/>
            </a:br>
            <a:r>
              <a:rPr lang="fr-FR" sz="3600" b="1" dirty="0" smtClean="0"/>
              <a:t>COMMUNICATION DES ASSOCIATIONS PARTICIPANTES DU RESEAU</a:t>
            </a:r>
            <a:r>
              <a:rPr lang="fr-FR" sz="4400" b="1" dirty="0" smtClean="0"/>
              <a:t/>
            </a:r>
            <a:br>
              <a:rPr lang="fr-FR" sz="4400" b="1" dirty="0" smtClean="0"/>
            </a:br>
            <a:r>
              <a:rPr lang="fr-FR" sz="4400" b="1" dirty="0" smtClean="0"/>
              <a:t/>
            </a:r>
            <a:br>
              <a:rPr lang="fr-FR" sz="4400" b="1" dirty="0" smtClean="0"/>
            </a:br>
            <a:endParaRPr lang="fr-FR" sz="4400" b="1" dirty="0"/>
          </a:p>
        </p:txBody>
      </p:sp>
    </p:spTree>
    <p:extLst>
      <p:ext uri="{BB962C8B-B14F-4D97-AF65-F5344CB8AC3E}">
        <p14:creationId xmlns:p14="http://schemas.microsoft.com/office/powerpoint/2010/main" val="4086836838"/>
      </p:ext>
    </p:extLst>
  </p:cSld>
  <p:clrMapOvr>
    <a:masterClrMapping/>
  </p:clrMapOvr>
  <mc:AlternateContent xmlns:mc="http://schemas.openxmlformats.org/markup-compatibility/2006" xmlns:p14="http://schemas.microsoft.com/office/powerpoint/2010/main">
    <mc:Choice Requires="p14">
      <p:transition spd="slow" p14:dur="2000" advTm="8140"/>
    </mc:Choice>
    <mc:Fallback xmlns="">
      <p:transition spd="slow" advTm="814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981075" y="431800"/>
            <a:ext cx="1314450" cy="1295400"/>
          </a:xfrm>
          <a:prstGeom prst="rect">
            <a:avLst/>
          </a:prstGeom>
        </p:spPr>
      </p:pic>
      <p:sp>
        <p:nvSpPr>
          <p:cNvPr id="2" name="Titre 1"/>
          <p:cNvSpPr>
            <a:spLocks noGrp="1"/>
          </p:cNvSpPr>
          <p:nvPr>
            <p:ph type="ctrTitle"/>
          </p:nvPr>
        </p:nvSpPr>
        <p:spPr>
          <a:xfrm>
            <a:off x="850900" y="317500"/>
            <a:ext cx="8724900" cy="5588000"/>
          </a:xfrm>
        </p:spPr>
        <p:txBody>
          <a:bodyPr/>
          <a:lstStyle/>
          <a:p>
            <a:pPr algn="l"/>
            <a:r>
              <a:rPr lang="fr-FR" sz="2000" b="1" dirty="0" smtClean="0">
                <a:solidFill>
                  <a:schemeClr val="tx2"/>
                </a:solidFill>
              </a:rPr>
              <a:t>RESAM- septembre 2018</a:t>
            </a:r>
            <a:endParaRPr lang="fr-FR" sz="2000" b="1" dirty="0">
              <a:solidFill>
                <a:schemeClr val="tx2"/>
              </a:solidFill>
            </a:endParaRPr>
          </a:p>
        </p:txBody>
      </p:sp>
      <p:graphicFrame>
        <p:nvGraphicFramePr>
          <p:cNvPr id="3" name="Tableau 2"/>
          <p:cNvGraphicFramePr>
            <a:graphicFrameLocks noGrp="1"/>
          </p:cNvGraphicFramePr>
          <p:nvPr>
            <p:extLst>
              <p:ext uri="{D42A27DB-BD31-4B8C-83A1-F6EECF244321}">
                <p14:modId xmlns:p14="http://schemas.microsoft.com/office/powerpoint/2010/main" val="4061287616"/>
              </p:ext>
            </p:extLst>
          </p:nvPr>
        </p:nvGraphicFramePr>
        <p:xfrm>
          <a:off x="850900" y="1727200"/>
          <a:ext cx="8128000" cy="3746500"/>
        </p:xfrm>
        <a:graphic>
          <a:graphicData uri="http://schemas.openxmlformats.org/drawingml/2006/table">
            <a:tbl>
              <a:tblPr firstRow="1" bandRow="1">
                <a:tableStyleId>{17292A2E-F333-43FB-9621-5CBBE7FDCDCB}</a:tableStyleId>
              </a:tblPr>
              <a:tblGrid>
                <a:gridCol w="4064000"/>
                <a:gridCol w="4064000"/>
              </a:tblGrid>
              <a:tr h="815340">
                <a:tc>
                  <a:txBody>
                    <a:bodyPr/>
                    <a:lstStyle/>
                    <a:p>
                      <a:r>
                        <a:rPr lang="fr-FR" dirty="0" smtClean="0"/>
                        <a:t>Points de préoccupations </a:t>
                      </a:r>
                      <a:endParaRPr lang="fr-FR" dirty="0"/>
                    </a:p>
                  </a:txBody>
                  <a:tcPr/>
                </a:tc>
                <a:tc>
                  <a:txBody>
                    <a:bodyPr/>
                    <a:lstStyle/>
                    <a:p>
                      <a:r>
                        <a:rPr lang="fr-FR" dirty="0" smtClean="0"/>
                        <a:t>Initiatives et</a:t>
                      </a:r>
                      <a:r>
                        <a:rPr lang="fr-FR" baseline="0" dirty="0" smtClean="0"/>
                        <a:t> actions </a:t>
                      </a:r>
                      <a:r>
                        <a:rPr lang="fr-FR" dirty="0" smtClean="0"/>
                        <a:t>nouvelles</a:t>
                      </a:r>
                      <a:endParaRPr lang="fr-FR" dirty="0"/>
                    </a:p>
                  </a:txBody>
                  <a:tcPr/>
                </a:tc>
              </a:tr>
              <a:tr h="370840">
                <a:tc>
                  <a:txBody>
                    <a:bodyPr/>
                    <a:lstStyle/>
                    <a:p>
                      <a:r>
                        <a:rPr lang="fr-FR" dirty="0" smtClean="0"/>
                        <a:t>Manque de fréquentation</a:t>
                      </a:r>
                      <a:r>
                        <a:rPr lang="fr-FR" baseline="0" dirty="0" smtClean="0"/>
                        <a:t> de l’Accueil femmes dans le quartier Outre-Seille</a:t>
                      </a:r>
                    </a:p>
                    <a:p>
                      <a:r>
                        <a:rPr lang="fr-FR" baseline="0" dirty="0" smtClean="0"/>
                        <a:t>Chaque jeudi de 14h à 17h et le premier dimanche du mois.</a:t>
                      </a:r>
                      <a:endParaRPr lang="fr-FR" dirty="0"/>
                    </a:p>
                  </a:txBody>
                  <a:tcPr/>
                </a:tc>
                <a:tc>
                  <a:txBody>
                    <a:bodyPr/>
                    <a:lstStyle/>
                    <a:p>
                      <a:pPr marL="285750" indent="-285750">
                        <a:buFont typeface="Wingdings" panose="05000000000000000000" pitchFamily="2" charset="2"/>
                        <a:buChar char="§"/>
                      </a:pPr>
                      <a:r>
                        <a:rPr lang="fr-FR" dirty="0" smtClean="0"/>
                        <a:t>Ouverture d’un</a:t>
                      </a:r>
                      <a:r>
                        <a:rPr lang="fr-FR" baseline="0" dirty="0" smtClean="0"/>
                        <a:t> jardin partagé de femmes à </a:t>
                      </a:r>
                      <a:r>
                        <a:rPr lang="fr-FR" baseline="0" dirty="0" err="1" smtClean="0"/>
                        <a:t>Borny</a:t>
                      </a:r>
                      <a:r>
                        <a:rPr lang="fr-FR" baseline="0" dirty="0" smtClean="0"/>
                        <a:t>,</a:t>
                      </a:r>
                    </a:p>
                    <a:p>
                      <a:pPr marL="285750" indent="-285750">
                        <a:buFont typeface="Wingdings" panose="05000000000000000000" pitchFamily="2" charset="2"/>
                        <a:buChar char="§"/>
                      </a:pPr>
                      <a:r>
                        <a:rPr lang="fr-FR" baseline="0" dirty="0" smtClean="0"/>
                        <a:t>Ouverture d’un atelier « échange de savoirs » pour les femmes à Montigny</a:t>
                      </a:r>
                    </a:p>
                    <a:p>
                      <a:pPr marL="285750" indent="-285750">
                        <a:buFont typeface="Wingdings" panose="05000000000000000000" pitchFamily="2" charset="2"/>
                        <a:buChar char="§"/>
                      </a:pPr>
                      <a:r>
                        <a:rPr lang="fr-FR" baseline="0" dirty="0" smtClean="0"/>
                        <a:t>Projet d’une action de soutien scolaire et échange de paroles entre enfants de migrants et immigrés.</a:t>
                      </a:r>
                      <a:endParaRPr lang="fr-FR" dirty="0"/>
                    </a:p>
                  </a:txBody>
                  <a:tcPr/>
                </a:tc>
              </a:tr>
              <a:tr h="370840">
                <a:tc>
                  <a:txBody>
                    <a:bodyPr/>
                    <a:lstStyle/>
                    <a:p>
                      <a:endParaRPr lang="fr-FR" dirty="0"/>
                    </a:p>
                  </a:txBody>
                  <a:tcPr/>
                </a:tc>
                <a:tc>
                  <a:txBody>
                    <a:bodyPr/>
                    <a:lstStyle/>
                    <a:p>
                      <a:endParaRPr lang="fr-FR" dirty="0"/>
                    </a:p>
                  </a:txBody>
                  <a:tcPr/>
                </a:tc>
              </a:tr>
            </a:tbl>
          </a:graphicData>
        </a:graphic>
      </p:graphicFrame>
    </p:spTree>
    <p:extLst>
      <p:ext uri="{BB962C8B-B14F-4D97-AF65-F5344CB8AC3E}">
        <p14:creationId xmlns:p14="http://schemas.microsoft.com/office/powerpoint/2010/main" val="2589013498"/>
      </p:ext>
    </p:extLst>
  </p:cSld>
  <p:clrMapOvr>
    <a:masterClrMapping/>
  </p:clrMapOvr>
  <mc:AlternateContent xmlns:mc="http://schemas.openxmlformats.org/markup-compatibility/2006" xmlns:p14="http://schemas.microsoft.com/office/powerpoint/2010/main">
    <mc:Choice Requires="p14">
      <p:transition spd="slow" p14:dur="2000" advTm="8140"/>
    </mc:Choice>
    <mc:Fallback xmlns="">
      <p:transition spd="slow" advTm="8140"/>
    </mc:Fallback>
  </mc:AlternateContent>
  <p:timing>
    <p:tnLst>
      <p:par>
        <p:cTn id="1" dur="indefinite" restart="never" nodeType="tmRoot"/>
      </p:par>
    </p:tnLst>
  </p:timing>
</p:sld>
</file>

<file path=ppt/theme/theme1.xml><?xml version="1.0" encoding="utf-8"?>
<a:theme xmlns:a="http://schemas.openxmlformats.org/drawingml/2006/main" name="Facette">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TotalTime>
  <Words>1288</Words>
  <Application>Microsoft Office PowerPoint</Application>
  <PresentationFormat>Grand écran</PresentationFormat>
  <Paragraphs>178</Paragraphs>
  <Slides>28</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28</vt:i4>
      </vt:variant>
    </vt:vector>
  </HeadingPairs>
  <TitlesOfParts>
    <vt:vector size="34" baseType="lpstr">
      <vt:lpstr>Arial</vt:lpstr>
      <vt:lpstr>Calibri</vt:lpstr>
      <vt:lpstr>Trebuchet MS</vt:lpstr>
      <vt:lpstr>Wingdings</vt:lpstr>
      <vt:lpstr>Wingdings 3</vt:lpstr>
      <vt:lpstr>Facette</vt:lpstr>
      <vt:lpstr>Réunion Plénière</vt:lpstr>
      <vt:lpstr>Ordre du Jour </vt:lpstr>
      <vt:lpstr>  LE RESAM ET SON COMITE DE PILOTAGE  </vt:lpstr>
      <vt:lpstr>Le RESAM : une mosaïque </vt:lpstr>
      <vt:lpstr>Le RESAM : une philosophie</vt:lpstr>
      <vt:lpstr>Un pilotage collectif</vt:lpstr>
      <vt:lpstr>Un pilotage collectif</vt:lpstr>
      <vt:lpstr>  COMMUNICATION DES ASSOCIATIONS PARTICIPANTES DU RESEAU  </vt:lpstr>
      <vt:lpstr>RESAM- septembre 2018</vt:lpstr>
      <vt:lpstr>RESAM- septembre 2018</vt:lpstr>
      <vt:lpstr>RESAM- septembre 2018</vt:lpstr>
      <vt:lpstr>RESAM- septembre 2018</vt:lpstr>
      <vt:lpstr>RESAM- septembre 2018</vt:lpstr>
      <vt:lpstr>RESAM- septembre 2018</vt:lpstr>
      <vt:lpstr>RESAM- septembre 2018</vt:lpstr>
      <vt:lpstr>RESAM- septembre 2018</vt:lpstr>
      <vt:lpstr>RESAM- septembre 2018</vt:lpstr>
      <vt:lpstr>RESAM- septembre 2018</vt:lpstr>
      <vt:lpstr>RESAM- septembre 2018</vt:lpstr>
      <vt:lpstr>RESAM- septembre 2018</vt:lpstr>
      <vt:lpstr>RESAM- septembre 2018</vt:lpstr>
      <vt:lpstr>RESAM- septembre 2018</vt:lpstr>
      <vt:lpstr>RESAM- septembre 2018</vt:lpstr>
      <vt:lpstr>  PROJETS COMMUNS ET URGENCES LOCALES…et sollicitations du Réseau  </vt:lpstr>
      <vt:lpstr>   Projets communs :  - la plate-forme d’accès aux soins - L’étude sur les transports  Urgences locales :  - Devenir de la petite maison de la patinoire et positionnement des associations du réseau,  - Hébergement d’urgence  et initiative citoyenne / « Urgence une nuit à l’abri ».  Quid de notre rôle de plaidoyer au niveau local en relation avec les personnes sans-abri ?</vt:lpstr>
      <vt:lpstr>     Proposition RESAM  : trois groupes de travail    1) Préparation d’une tribune de presse dans un journal national 2) Groupe de travail temporaire autour de la réquisition citoyenne 3) Rencontre individuelle de députés concernant la part de budget de l’Etat affectée à l’hébergement d’urgence ?   </vt:lpstr>
      <vt:lpstr>  PRISES DE DATES GROUPES DE TRAVAIL  Groupe hébergement-Logement : le lundi 22 octobre à 14 heures à la FAP, 7 rue Clérisseau à Metz.  Groupe apprentissage du Français :   </vt:lpstr>
      <vt:lpstr>MERCI de votre participation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Réunion Plénière</dc:title>
  <dc:creator>Marie-Claire Fabert</dc:creator>
  <cp:lastModifiedBy>Marie-Claire Fabert</cp:lastModifiedBy>
  <cp:revision>31</cp:revision>
  <cp:lastPrinted>2018-10-16T08:58:43Z</cp:lastPrinted>
  <dcterms:created xsi:type="dcterms:W3CDTF">2018-10-12T04:32:52Z</dcterms:created>
  <dcterms:modified xsi:type="dcterms:W3CDTF">2018-10-16T09:01:17Z</dcterms:modified>
</cp:coreProperties>
</file>