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7" r:id="rId2"/>
    <p:sldId id="269" r:id="rId3"/>
    <p:sldId id="258" r:id="rId4"/>
    <p:sldId id="259" r:id="rId5"/>
    <p:sldId id="260" r:id="rId6"/>
    <p:sldId id="261" r:id="rId7"/>
    <p:sldId id="262" r:id="rId8"/>
    <p:sldId id="263" r:id="rId9"/>
    <p:sldId id="265" r:id="rId10"/>
    <p:sldId id="270" r:id="rId11"/>
    <p:sldId id="271" r:id="rId12"/>
    <p:sldId id="275" r:id="rId13"/>
    <p:sldId id="272" r:id="rId14"/>
    <p:sldId id="273" r:id="rId15"/>
    <p:sldId id="274" r:id="rId16"/>
    <p:sldId id="280" r:id="rId17"/>
    <p:sldId id="278" r:id="rId18"/>
    <p:sldId id="279" r:id="rId19"/>
    <p:sldId id="266" r:id="rId20"/>
    <p:sldId id="276" r:id="rId21"/>
    <p:sldId id="277" r:id="rId22"/>
    <p:sldId id="267" r:id="rId23"/>
    <p:sldId id="268" r:id="rId24"/>
    <p:sldId id="264" r:id="rId25"/>
    <p:sldId id="281" r:id="rId26"/>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6F60F9C3-8A31-4A67-93C7-6595EB84CD2A}" type="datetimeFigureOut">
              <a:rPr lang="fr-FR" smtClean="0"/>
              <a:t>28/06/2018</a:t>
            </a:fld>
            <a:endParaRPr lang="fr-FR"/>
          </a:p>
        </p:txBody>
      </p:sp>
      <p:sp>
        <p:nvSpPr>
          <p:cNvPr id="4" name="Espace réservé du pied de page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9DC8E24-469E-4855-BDB5-5260CDE08F1E}" type="slidenum">
              <a:rPr lang="fr-FR" smtClean="0"/>
              <a:t>‹N°›</a:t>
            </a:fld>
            <a:endParaRPr lang="fr-FR"/>
          </a:p>
        </p:txBody>
      </p:sp>
    </p:spTree>
    <p:extLst>
      <p:ext uri="{BB962C8B-B14F-4D97-AF65-F5344CB8AC3E}">
        <p14:creationId xmlns:p14="http://schemas.microsoft.com/office/powerpoint/2010/main" val="72297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6241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3559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60868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73122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5935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12157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41223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21382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5123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8056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10005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22924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04404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0730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12973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83329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6/28/2018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‹N°›</a:t>
            </a:fld>
            <a:endParaRPr lang="en-US" dirty="0">
              <a:solidFill>
                <a:srgbClr val="90C226"/>
              </a:solidFill>
            </a:endParaRPr>
          </a:p>
        </p:txBody>
      </p:sp>
    </p:spTree>
    <p:extLst>
      <p:ext uri="{BB962C8B-B14F-4D97-AF65-F5344CB8AC3E}">
        <p14:creationId xmlns:p14="http://schemas.microsoft.com/office/powerpoint/2010/main" val="808955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weka.fr/base-juridique-weka/texte_LO_MESX9800027L.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sz="4400" b="1" dirty="0" smtClean="0"/>
              <a:t>Réunion Plénière</a:t>
            </a:r>
            <a:endParaRPr lang="fr-FR" sz="4400" b="1" dirty="0"/>
          </a:p>
        </p:txBody>
      </p:sp>
      <p:sp>
        <p:nvSpPr>
          <p:cNvPr id="3" name="Sous-titre 2"/>
          <p:cNvSpPr>
            <a:spLocks noGrp="1"/>
          </p:cNvSpPr>
          <p:nvPr>
            <p:ph type="subTitle" idx="1"/>
          </p:nvPr>
        </p:nvSpPr>
        <p:spPr/>
        <p:txBody>
          <a:bodyPr>
            <a:normAutofit/>
          </a:bodyPr>
          <a:lstStyle/>
          <a:p>
            <a:pPr algn="ctr"/>
            <a:r>
              <a:rPr lang="fr-FR" sz="4000" dirty="0" smtClean="0"/>
              <a:t>Jeudi 28 </a:t>
            </a:r>
            <a:r>
              <a:rPr lang="fr-FR" sz="4000" dirty="0" smtClean="0"/>
              <a:t>juin </a:t>
            </a:r>
            <a:r>
              <a:rPr lang="fr-FR" sz="4000" dirty="0" smtClean="0"/>
              <a:t>2018</a:t>
            </a:r>
            <a:endParaRPr lang="fr-FR" sz="4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141" y="93958"/>
            <a:ext cx="2668059" cy="2274071"/>
          </a:xfrm>
          <a:prstGeom prst="rect">
            <a:avLst/>
          </a:prstGeom>
        </p:spPr>
      </p:pic>
    </p:spTree>
    <p:extLst>
      <p:ext uri="{BB962C8B-B14F-4D97-AF65-F5344CB8AC3E}">
        <p14:creationId xmlns:p14="http://schemas.microsoft.com/office/powerpoint/2010/main" val="164469383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3600" y="927100"/>
            <a:ext cx="8724900" cy="4851400"/>
          </a:xfrm>
        </p:spPr>
        <p:txBody>
          <a:bodyPr/>
          <a:lstStyle/>
          <a:p>
            <a:pPr algn="l"/>
            <a:r>
              <a:rPr lang="fr-FR" sz="3200" b="1" dirty="0" smtClean="0"/>
              <a:t>Groupes thématiques actifs à ce jour:</a:t>
            </a:r>
            <a:r>
              <a:rPr lang="fr-FR" sz="4400" b="1" dirty="0" smtClean="0"/>
              <a:t/>
            </a:r>
            <a:br>
              <a:rPr lang="fr-FR" sz="4400" b="1" dirty="0" smtClean="0"/>
            </a:br>
            <a:r>
              <a:rPr lang="fr-FR" sz="2000" b="1" dirty="0" smtClean="0">
                <a:solidFill>
                  <a:schemeClr val="tx1"/>
                </a:solidFill>
              </a:rPr>
              <a:t>1) Accès aux soins</a:t>
            </a:r>
            <a:br>
              <a:rPr lang="fr-FR" sz="2000" b="1" dirty="0" smtClean="0">
                <a:solidFill>
                  <a:schemeClr val="tx1"/>
                </a:solidFill>
              </a:rPr>
            </a:br>
            <a:r>
              <a:rPr lang="fr-FR" sz="2000" b="1" dirty="0" smtClean="0">
                <a:solidFill>
                  <a:schemeClr val="tx1"/>
                </a:solidFill>
              </a:rPr>
              <a:t>2) Hébergement Logement</a:t>
            </a:r>
            <a:br>
              <a:rPr lang="fr-FR" sz="2000" b="1" dirty="0" smtClean="0">
                <a:solidFill>
                  <a:schemeClr val="tx1"/>
                </a:solidFill>
              </a:rPr>
            </a:br>
            <a:r>
              <a:rPr lang="fr-FR" sz="2000" b="1" dirty="0" smtClean="0">
                <a:solidFill>
                  <a:schemeClr val="tx1"/>
                </a:solidFill>
              </a:rPr>
              <a:t>3) Transport</a:t>
            </a:r>
            <a:br>
              <a:rPr lang="fr-FR" sz="2000" b="1" dirty="0" smtClean="0">
                <a:solidFill>
                  <a:schemeClr val="tx1"/>
                </a:solidFill>
              </a:rPr>
            </a:br>
            <a:r>
              <a:rPr lang="fr-FR" sz="2000" b="1" dirty="0" smtClean="0">
                <a:solidFill>
                  <a:schemeClr val="tx1"/>
                </a:solidFill>
              </a:rPr>
              <a:t>4) Apprentissage du français</a:t>
            </a:r>
            <a:br>
              <a:rPr lang="fr-FR" sz="2000" b="1" dirty="0" smtClean="0">
                <a:solidFill>
                  <a:schemeClr val="tx1"/>
                </a:solidFill>
              </a:rPr>
            </a:br>
            <a:r>
              <a:rPr lang="fr-FR" sz="2000" b="1" dirty="0" smtClean="0">
                <a:solidFill>
                  <a:schemeClr val="tx1"/>
                </a:solidFill>
              </a:rPr>
              <a:t>5) Accès à la culture</a:t>
            </a:r>
            <a:r>
              <a:rPr lang="fr-FR" sz="2800" b="1" dirty="0" smtClean="0"/>
              <a:t/>
            </a:r>
            <a:br>
              <a:rPr lang="fr-FR" sz="2800" b="1" dirty="0" smtClean="0"/>
            </a:br>
            <a:r>
              <a:rPr lang="fr-FR" sz="2800" b="1" dirty="0"/>
              <a:t/>
            </a:r>
            <a:br>
              <a:rPr lang="fr-FR" sz="2800" b="1" dirty="0"/>
            </a:br>
            <a:r>
              <a:rPr lang="fr-FR" sz="3200" b="1" dirty="0" smtClean="0"/>
              <a:t>Groupe transversal : </a:t>
            </a:r>
            <a:r>
              <a:rPr lang="fr-FR" sz="2800" b="1" dirty="0" smtClean="0"/>
              <a:t/>
            </a:r>
            <a:br>
              <a:rPr lang="fr-FR" sz="2800" b="1" dirty="0" smtClean="0"/>
            </a:br>
            <a:r>
              <a:rPr lang="fr-FR" sz="2000" b="1" dirty="0" smtClean="0">
                <a:solidFill>
                  <a:schemeClr val="tx1"/>
                </a:solidFill>
              </a:rPr>
              <a:t>Migrants à Metz</a:t>
            </a:r>
            <a:r>
              <a:rPr lang="fr-FR" sz="2800" b="1" dirty="0" smtClean="0"/>
              <a:t/>
            </a:r>
            <a:br>
              <a:rPr lang="fr-FR" sz="2800" b="1" dirty="0" smtClean="0"/>
            </a:br>
            <a:r>
              <a:rPr lang="fr-FR" sz="2800" b="1" dirty="0" smtClean="0"/>
              <a:t/>
            </a:r>
            <a:br>
              <a:rPr lang="fr-FR" sz="2800" b="1" dirty="0" smtClean="0"/>
            </a:br>
            <a:r>
              <a:rPr lang="fr-FR" sz="2800" b="1" dirty="0" smtClean="0"/>
              <a:t>Activité transversale :</a:t>
            </a:r>
            <a:br>
              <a:rPr lang="fr-FR" sz="2800" b="1" dirty="0" smtClean="0"/>
            </a:br>
            <a:r>
              <a:rPr lang="fr-FR" sz="2000" b="1" dirty="0" smtClean="0">
                <a:solidFill>
                  <a:schemeClr val="tx2"/>
                </a:solidFill>
              </a:rPr>
              <a:t>Maintien et suivi du site internet</a:t>
            </a:r>
            <a:endParaRPr lang="fr-FR" sz="2000" b="1" dirty="0">
              <a:solidFill>
                <a:schemeClr val="tx2"/>
              </a:solidFill>
            </a:endParaRPr>
          </a:p>
        </p:txBody>
      </p:sp>
    </p:spTree>
    <p:extLst>
      <p:ext uri="{BB962C8B-B14F-4D97-AF65-F5344CB8AC3E}">
        <p14:creationId xmlns:p14="http://schemas.microsoft.com/office/powerpoint/2010/main" val="306489717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ACCES AUX SOINS</a:t>
            </a:r>
            <a:br>
              <a:rPr lang="fr-FR" sz="2400" b="1" dirty="0" smtClean="0"/>
            </a:br>
            <a:r>
              <a:rPr lang="fr-FR" sz="2400" b="1" dirty="0" smtClean="0"/>
              <a:t>Groupe piloté par Médecins du Monde</a:t>
            </a:r>
            <a:endParaRPr lang="fr-FR" sz="4400" b="1" dirty="0"/>
          </a:p>
        </p:txBody>
      </p:sp>
      <p:sp>
        <p:nvSpPr>
          <p:cNvPr id="3" name="ZoneTexte 2"/>
          <p:cNvSpPr txBox="1"/>
          <p:nvPr/>
        </p:nvSpPr>
        <p:spPr>
          <a:xfrm>
            <a:off x="1074651" y="2219385"/>
            <a:ext cx="7759700" cy="4247317"/>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Activation du comité de pilotage de la PASS – </a:t>
            </a:r>
            <a:r>
              <a:rPr lang="fr-FR" i="1" dirty="0" smtClean="0"/>
              <a:t>Permanence </a:t>
            </a:r>
            <a:r>
              <a:rPr lang="fr-FR" i="1" dirty="0" smtClean="0"/>
              <a:t>d’accès aux </a:t>
            </a:r>
            <a:r>
              <a:rPr lang="fr-FR" i="1" dirty="0" smtClean="0"/>
              <a:t>soins- 2 rencontres en 4 ans. Aucune visibilité publique de l’activité – facturation- et peu de visibilité du public – accessibilité, accès aux soins-.</a:t>
            </a:r>
            <a:endParaRPr lang="fr-FR" i="1" dirty="0" smtClean="0"/>
          </a:p>
          <a:p>
            <a:pPr fontAlgn="base"/>
            <a:endParaRPr lang="fr-FR" i="1" dirty="0" smtClean="0"/>
          </a:p>
          <a:p>
            <a:pPr marL="285750" indent="-285750" fontAlgn="base">
              <a:buFontTx/>
              <a:buChar char="-"/>
            </a:pPr>
            <a:r>
              <a:rPr lang="fr-FR" i="1" dirty="0" smtClean="0"/>
              <a:t>Portage d’un projet de mise en place d’une plateforme d’accueil et d’accompagnement médico-psycho-social à </a:t>
            </a:r>
            <a:r>
              <a:rPr lang="fr-FR" i="1" dirty="0" smtClean="0"/>
              <a:t>Metz : attente décisive du positionnement de l’ARS.</a:t>
            </a:r>
            <a:endParaRPr lang="fr-FR" i="1" dirty="0" smtClean="0"/>
          </a:p>
          <a:p>
            <a:pPr fontAlgn="base"/>
            <a:endParaRPr lang="fr-FR" i="1" dirty="0" smtClean="0"/>
          </a:p>
          <a:p>
            <a:pPr marL="285750" indent="-285750" fontAlgn="base">
              <a:buFontTx/>
              <a:buChar char="-"/>
            </a:pPr>
            <a:r>
              <a:rPr lang="fr-FR" i="1" dirty="0" smtClean="0"/>
              <a:t>Travail sur l’accès à l’hygiène des personnes en situation de grande </a:t>
            </a:r>
            <a:r>
              <a:rPr lang="fr-FR" i="1" dirty="0" smtClean="0"/>
              <a:t>précarité.</a:t>
            </a:r>
            <a:endParaRPr lang="fr-FR" i="1" dirty="0" smtClean="0"/>
          </a:p>
          <a:p>
            <a:pPr marL="285750" indent="-285750" fontAlgn="base">
              <a:buFontTx/>
              <a:buChar char="-"/>
            </a:pPr>
            <a:endParaRPr lang="fr-FR" i="1" dirty="0"/>
          </a:p>
          <a:p>
            <a:pPr fontAlgn="base"/>
            <a:r>
              <a:rPr lang="fr-FR" i="1" dirty="0" smtClean="0"/>
              <a:t>  </a:t>
            </a:r>
          </a:p>
          <a:p>
            <a:pPr fontAlgn="base"/>
            <a:r>
              <a:rPr lang="fr-FR" i="1" dirty="0" smtClean="0"/>
              <a:t> </a:t>
            </a:r>
            <a:endParaRPr lang="fr-FR" i="1" dirty="0"/>
          </a:p>
        </p:txBody>
      </p:sp>
    </p:spTree>
    <p:extLst>
      <p:ext uri="{BB962C8B-B14F-4D97-AF65-F5344CB8AC3E}">
        <p14:creationId xmlns:p14="http://schemas.microsoft.com/office/powerpoint/2010/main" val="60337085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HEBERGEMENT LOGEMENT</a:t>
            </a:r>
            <a:br>
              <a:rPr lang="fr-FR" sz="2400" b="1" dirty="0" smtClean="0"/>
            </a:br>
            <a:r>
              <a:rPr lang="fr-FR" sz="2400" b="1" dirty="0" smtClean="0"/>
              <a:t>Groupe piloté par la FONDATION ABBE PIERRE</a:t>
            </a:r>
            <a:endParaRPr lang="fr-FR" sz="4400" b="1" dirty="0"/>
          </a:p>
        </p:txBody>
      </p:sp>
      <p:sp>
        <p:nvSpPr>
          <p:cNvPr id="3" name="ZoneTexte 2"/>
          <p:cNvSpPr txBox="1"/>
          <p:nvPr/>
        </p:nvSpPr>
        <p:spPr>
          <a:xfrm>
            <a:off x="1308100" y="2413000"/>
            <a:ext cx="7759700" cy="2554545"/>
          </a:xfrm>
          <a:prstGeom prst="rect">
            <a:avLst/>
          </a:prstGeom>
          <a:noFill/>
        </p:spPr>
        <p:txBody>
          <a:bodyPr wrap="square" rtlCol="0">
            <a:spAutoFit/>
          </a:bodyPr>
          <a:lstStyle/>
          <a:p>
            <a:pPr marL="457200" indent="-457200" algn="just">
              <a:buFontTx/>
              <a:buChar char="-"/>
            </a:pPr>
            <a:r>
              <a:rPr lang="fr-FR" sz="2000" dirty="0" smtClean="0"/>
              <a:t>1032 : nombre des personnes ayant dû être hébergées lors du démantèlement du camp.</a:t>
            </a:r>
            <a:endParaRPr lang="fr-FR" sz="2000" dirty="0" smtClean="0"/>
          </a:p>
          <a:p>
            <a:pPr algn="just"/>
            <a:endParaRPr lang="fr-FR" sz="2000" dirty="0"/>
          </a:p>
          <a:p>
            <a:pPr marL="457200" indent="-457200" algn="just">
              <a:buFontTx/>
              <a:buChar char="-"/>
            </a:pPr>
            <a:r>
              <a:rPr lang="fr-FR" sz="2000" dirty="0" smtClean="0"/>
              <a:t>Invisibles : personnes en précarité viva</a:t>
            </a:r>
            <a:r>
              <a:rPr lang="fr-FR" sz="2000" dirty="0" smtClean="0"/>
              <a:t>nt d’errance en </a:t>
            </a:r>
            <a:r>
              <a:rPr lang="fr-FR" sz="2000" dirty="0" err="1" smtClean="0"/>
              <a:t>squatts</a:t>
            </a:r>
            <a:r>
              <a:rPr lang="fr-FR" sz="2000" dirty="0" smtClean="0"/>
              <a:t>.</a:t>
            </a:r>
            <a:endParaRPr lang="fr-FR" sz="2000" dirty="0" smtClean="0"/>
          </a:p>
          <a:p>
            <a:pPr algn="just"/>
            <a:endParaRPr lang="fr-FR" sz="2000" dirty="0"/>
          </a:p>
          <a:p>
            <a:pPr algn="just"/>
            <a:r>
              <a:rPr lang="fr-FR" sz="2000" dirty="0" smtClean="0"/>
              <a:t>- </a:t>
            </a:r>
            <a:r>
              <a:rPr lang="fr-FR" sz="2000" dirty="0" smtClean="0"/>
              <a:t> Mineurs : la réalité vécue de ceux qui, arrivant comme mineurs, sont considérés comme majeurs.</a:t>
            </a:r>
            <a:endParaRPr lang="fr-FR" sz="2000" dirty="0"/>
          </a:p>
        </p:txBody>
      </p:sp>
      <p:sp>
        <p:nvSpPr>
          <p:cNvPr id="4" name="Rectangle 3"/>
          <p:cNvSpPr/>
          <p:nvPr/>
        </p:nvSpPr>
        <p:spPr>
          <a:xfrm>
            <a:off x="2387600" y="5445036"/>
            <a:ext cx="6096000" cy="1200329"/>
          </a:xfrm>
          <a:prstGeom prst="rect">
            <a:avLst/>
          </a:prstGeom>
        </p:spPr>
        <p:txBody>
          <a:bodyPr>
            <a:spAutoFit/>
          </a:bodyPr>
          <a:lstStyle/>
          <a:p>
            <a:pPr fontAlgn="base"/>
            <a:r>
              <a:rPr lang="fr-FR" i="1" dirty="0"/>
              <a:t>Depuis 5 ans, la question de l’hébergement d’urgence prime sur celle du logement. </a:t>
            </a:r>
            <a:r>
              <a:rPr lang="fr-FR" i="1" dirty="0" smtClean="0"/>
              <a:t>Des perspectives de travail avec le programme « logement d’abord » pour lequel Metz est désigné comme territoire d’essai.</a:t>
            </a:r>
            <a:endParaRPr lang="fr-FR" i="1" dirty="0"/>
          </a:p>
        </p:txBody>
      </p:sp>
      <p:sp>
        <p:nvSpPr>
          <p:cNvPr id="5" name="Flèche droite 4"/>
          <p:cNvSpPr/>
          <p:nvPr/>
        </p:nvSpPr>
        <p:spPr>
          <a:xfrm>
            <a:off x="685800" y="5540336"/>
            <a:ext cx="12446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052974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TRANSPORT</a:t>
            </a:r>
            <a:br>
              <a:rPr lang="fr-FR" sz="2400" b="1" dirty="0" smtClean="0"/>
            </a:br>
            <a:r>
              <a:rPr lang="fr-FR" sz="2400" b="1" dirty="0" smtClean="0"/>
              <a:t>Groupe </a:t>
            </a:r>
            <a:r>
              <a:rPr lang="fr-FR" sz="2400" b="1" dirty="0" err="1" smtClean="0"/>
              <a:t>copiloté</a:t>
            </a:r>
            <a:endParaRPr lang="fr-FR" sz="4400" b="1" dirty="0"/>
          </a:p>
        </p:txBody>
      </p:sp>
      <p:sp>
        <p:nvSpPr>
          <p:cNvPr id="3" name="ZoneTexte 2"/>
          <p:cNvSpPr txBox="1"/>
          <p:nvPr/>
        </p:nvSpPr>
        <p:spPr>
          <a:xfrm>
            <a:off x="1308100" y="2413000"/>
            <a:ext cx="7759700" cy="3970318"/>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Etude préliminaire sur les besoins de gratuité dans l’accès aux transports des personnes en situation de précarité (2015-2016)</a:t>
            </a:r>
          </a:p>
          <a:p>
            <a:pPr marL="285750" indent="-285750" fontAlgn="base">
              <a:buFontTx/>
              <a:buChar char="-"/>
            </a:pPr>
            <a:endParaRPr lang="fr-FR" i="1" dirty="0"/>
          </a:p>
          <a:p>
            <a:pPr marL="285750" indent="-285750" fontAlgn="base">
              <a:buFontTx/>
              <a:buChar char="-"/>
            </a:pPr>
            <a:endParaRPr lang="fr-FR" i="1" dirty="0" smtClean="0"/>
          </a:p>
          <a:p>
            <a:pPr marL="285750" indent="-285750" fontAlgn="base">
              <a:buFontTx/>
              <a:buChar char="-"/>
            </a:pPr>
            <a:r>
              <a:rPr lang="fr-FR" i="1" dirty="0" smtClean="0"/>
              <a:t>Redémarrage d’un projet « mobilité des personnes vulnérables » dans le cadre d’une étude IRTS/ Metz Métropole/CCAS/ RESAM</a:t>
            </a:r>
          </a:p>
          <a:p>
            <a:pPr marL="285750" indent="-285750" fontAlgn="base">
              <a:buFontTx/>
              <a:buChar char="-"/>
            </a:pPr>
            <a:endParaRPr lang="fr-FR" i="1" dirty="0"/>
          </a:p>
          <a:p>
            <a:pPr marL="285750" indent="-285750" fontAlgn="base">
              <a:buFontTx/>
              <a:buChar char="-"/>
            </a:pPr>
            <a:endParaRPr lang="fr-FR" i="1" dirty="0" smtClean="0"/>
          </a:p>
          <a:p>
            <a:pPr marL="285750" indent="-285750" fontAlgn="base">
              <a:buFontTx/>
              <a:buChar char="-"/>
            </a:pPr>
            <a:endParaRPr lang="fr-FR" i="1" dirty="0"/>
          </a:p>
          <a:p>
            <a:pPr fontAlgn="base"/>
            <a:r>
              <a:rPr lang="fr-FR" i="1" dirty="0" smtClean="0"/>
              <a:t>      Des interactions entre institutions et lieux de formation qui n’auraient pas eu lieu sans le Réseau.</a:t>
            </a:r>
            <a:endParaRPr lang="fr-FR" i="1" dirty="0"/>
          </a:p>
          <a:p>
            <a:pPr fontAlgn="base"/>
            <a:endParaRPr lang="fr-FR" i="1" dirty="0" smtClean="0"/>
          </a:p>
          <a:p>
            <a:pPr marL="285750" indent="-285750" fontAlgn="base">
              <a:buFontTx/>
              <a:buChar char="-"/>
            </a:pPr>
            <a:endParaRPr lang="fr-FR" i="1" dirty="0"/>
          </a:p>
        </p:txBody>
      </p:sp>
      <p:sp>
        <p:nvSpPr>
          <p:cNvPr id="5" name="Flèche droite 4"/>
          <p:cNvSpPr/>
          <p:nvPr/>
        </p:nvSpPr>
        <p:spPr>
          <a:xfrm>
            <a:off x="368300" y="4940300"/>
            <a:ext cx="12446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630236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APPRENTISSAGE DU FRANCAIS</a:t>
            </a:r>
            <a:br>
              <a:rPr lang="fr-FR" sz="2400" b="1" dirty="0" smtClean="0"/>
            </a:br>
            <a:r>
              <a:rPr lang="fr-FR" sz="2400" b="1" dirty="0" smtClean="0"/>
              <a:t>Groupe piloté par </a:t>
            </a:r>
            <a:r>
              <a:rPr lang="fr-FR" sz="2400" b="1" smtClean="0"/>
              <a:t>Anim’Fle</a:t>
            </a:r>
            <a:endParaRPr lang="fr-FR" sz="4400" b="1" dirty="0"/>
          </a:p>
        </p:txBody>
      </p:sp>
      <p:sp>
        <p:nvSpPr>
          <p:cNvPr id="3" name="ZoneTexte 2"/>
          <p:cNvSpPr txBox="1"/>
          <p:nvPr/>
        </p:nvSpPr>
        <p:spPr>
          <a:xfrm>
            <a:off x="1308100" y="2413000"/>
            <a:ext cx="7759700" cy="3970318"/>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10 associations concernées par l’apprentissage du français, et 2 réunions sur ces 7 derniers mois, avec 6/7 de ces associations</a:t>
            </a:r>
          </a:p>
          <a:p>
            <a:pPr fontAlgn="base"/>
            <a:endParaRPr lang="fr-FR" i="1" dirty="0" smtClean="0"/>
          </a:p>
          <a:p>
            <a:pPr marL="285750" indent="-285750" fontAlgn="base">
              <a:buFontTx/>
              <a:buChar char="-"/>
            </a:pPr>
            <a:r>
              <a:rPr lang="fr-FR" i="1" dirty="0" smtClean="0"/>
              <a:t>Annuaire remis en partie à jour</a:t>
            </a:r>
          </a:p>
          <a:p>
            <a:pPr fontAlgn="base"/>
            <a:endParaRPr lang="fr-FR" i="1" dirty="0" smtClean="0"/>
          </a:p>
          <a:p>
            <a:pPr marL="285750" indent="-285750" fontAlgn="base">
              <a:buFontTx/>
              <a:buChar char="-"/>
            </a:pPr>
            <a:r>
              <a:rPr lang="fr-FR" i="1" dirty="0" smtClean="0"/>
              <a:t>Echanges et avancées sur la formation des formateurs, le partage d’outil pédagogiques en ligne ( en cours)</a:t>
            </a:r>
          </a:p>
          <a:p>
            <a:pPr fontAlgn="base"/>
            <a:endParaRPr lang="fr-FR" i="1" dirty="0" smtClean="0"/>
          </a:p>
          <a:p>
            <a:pPr fontAlgn="base"/>
            <a:endParaRPr lang="fr-FR" i="1" dirty="0"/>
          </a:p>
          <a:p>
            <a:pPr fontAlgn="base"/>
            <a:endParaRPr lang="fr-FR" i="1" dirty="0" smtClean="0"/>
          </a:p>
          <a:p>
            <a:pPr fontAlgn="base"/>
            <a:r>
              <a:rPr lang="fr-FR" i="1" dirty="0" smtClean="0"/>
              <a:t>       Projet </a:t>
            </a:r>
            <a:r>
              <a:rPr lang="fr-FR" i="1" dirty="0" smtClean="0"/>
              <a:t>porté par la Mairie de création d’un centre de ressources du français sur le quartier de </a:t>
            </a:r>
            <a:r>
              <a:rPr lang="fr-FR" i="1" dirty="0" err="1" smtClean="0"/>
              <a:t>Borny</a:t>
            </a:r>
            <a:r>
              <a:rPr lang="fr-FR" i="1" dirty="0" smtClean="0"/>
              <a:t> -2018/2019-</a:t>
            </a:r>
            <a:endParaRPr lang="fr-FR" i="1" dirty="0" smtClean="0"/>
          </a:p>
          <a:p>
            <a:pPr marL="285750" indent="-285750" fontAlgn="base">
              <a:buFontTx/>
              <a:buChar char="-"/>
            </a:pPr>
            <a:endParaRPr lang="fr-FR" i="1" dirty="0"/>
          </a:p>
        </p:txBody>
      </p:sp>
      <p:sp>
        <p:nvSpPr>
          <p:cNvPr id="4" name="Flèche droite 3"/>
          <p:cNvSpPr/>
          <p:nvPr/>
        </p:nvSpPr>
        <p:spPr>
          <a:xfrm>
            <a:off x="368300" y="5168900"/>
            <a:ext cx="12446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258393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ACCES A LA CULTURE</a:t>
            </a:r>
            <a:br>
              <a:rPr lang="fr-FR" sz="2400" b="1" dirty="0" smtClean="0"/>
            </a:br>
            <a:r>
              <a:rPr lang="fr-FR" sz="2400" b="1" dirty="0" smtClean="0"/>
              <a:t>Groupe piloté par Hélène</a:t>
            </a:r>
            <a:endParaRPr lang="fr-FR" sz="4400" b="1" dirty="0"/>
          </a:p>
        </p:txBody>
      </p:sp>
      <p:sp>
        <p:nvSpPr>
          <p:cNvPr id="3" name="ZoneTexte 2"/>
          <p:cNvSpPr txBox="1"/>
          <p:nvPr/>
        </p:nvSpPr>
        <p:spPr>
          <a:xfrm>
            <a:off x="1308100" y="2413000"/>
            <a:ext cx="7759700" cy="3416320"/>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Mise en place et renouvellement de conventions de partenariat avec les institutions culturelles de Metz</a:t>
            </a:r>
          </a:p>
          <a:p>
            <a:pPr marL="285750" indent="-285750" fontAlgn="base">
              <a:buFontTx/>
              <a:buChar char="-"/>
            </a:pPr>
            <a:endParaRPr lang="fr-FR" i="1" dirty="0" smtClean="0"/>
          </a:p>
          <a:p>
            <a:pPr marL="285750" indent="-285750" fontAlgn="base">
              <a:buFontTx/>
              <a:buChar char="-"/>
            </a:pPr>
            <a:r>
              <a:rPr lang="fr-FR" i="1" dirty="0" smtClean="0"/>
              <a:t>Structures culturelles : Arsenal, BAM, Trinitaires, Pompidou, Opéra-Théâtre, ONL, Conservatoire, FRAC, </a:t>
            </a:r>
            <a:r>
              <a:rPr lang="fr-FR" i="1" dirty="0" smtClean="0"/>
              <a:t>Musée</a:t>
            </a:r>
            <a:endParaRPr lang="fr-FR" i="1" dirty="0" smtClean="0"/>
          </a:p>
          <a:p>
            <a:pPr marL="285750" indent="-285750" fontAlgn="base">
              <a:buFontTx/>
              <a:buChar char="-"/>
            </a:pPr>
            <a:endParaRPr lang="fr-FR" i="1" dirty="0"/>
          </a:p>
          <a:p>
            <a:pPr marL="285750" indent="-285750" fontAlgn="base">
              <a:buFontTx/>
              <a:buChar char="-"/>
            </a:pPr>
            <a:r>
              <a:rPr lang="fr-FR" i="1" dirty="0" smtClean="0"/>
              <a:t>11 Associations participantes</a:t>
            </a:r>
          </a:p>
          <a:p>
            <a:pPr fontAlgn="base"/>
            <a:endParaRPr lang="fr-FR" i="1" dirty="0"/>
          </a:p>
          <a:p>
            <a:pPr fontAlgn="base"/>
            <a:endParaRPr lang="fr-FR" i="1" dirty="0" smtClean="0"/>
          </a:p>
          <a:p>
            <a:pPr fontAlgn="base"/>
            <a:r>
              <a:rPr lang="fr-FR" i="1" dirty="0" smtClean="0"/>
              <a:t>       Depuis Octobre 2016 : 735 </a:t>
            </a:r>
            <a:r>
              <a:rPr lang="fr-FR" i="1" dirty="0" smtClean="0"/>
              <a:t>entrées ayant permis aux personnes concernées de découvrir un </a:t>
            </a:r>
            <a:r>
              <a:rPr lang="fr-FR" i="1" dirty="0" smtClean="0"/>
              <a:t>univers qu’elles ne connaissaient pas.</a:t>
            </a:r>
            <a:endParaRPr lang="fr-FR" i="1" dirty="0"/>
          </a:p>
        </p:txBody>
      </p:sp>
      <p:sp>
        <p:nvSpPr>
          <p:cNvPr id="4" name="Flèche droite 3"/>
          <p:cNvSpPr/>
          <p:nvPr/>
        </p:nvSpPr>
        <p:spPr>
          <a:xfrm>
            <a:off x="368300" y="4889500"/>
            <a:ext cx="12446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216055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MIGRANTS A METZ</a:t>
            </a:r>
            <a:br>
              <a:rPr lang="fr-FR" sz="2400" b="1" dirty="0" smtClean="0"/>
            </a:br>
            <a:r>
              <a:rPr lang="fr-FR" sz="2400" b="1" dirty="0" smtClean="0"/>
              <a:t>Groupe </a:t>
            </a:r>
            <a:r>
              <a:rPr lang="fr-FR" sz="2400" b="1" dirty="0" err="1" smtClean="0"/>
              <a:t>Copiloté</a:t>
            </a:r>
            <a:endParaRPr lang="fr-FR" sz="4400" b="1" dirty="0"/>
          </a:p>
        </p:txBody>
      </p:sp>
      <p:sp>
        <p:nvSpPr>
          <p:cNvPr id="3" name="ZoneTexte 2"/>
          <p:cNvSpPr txBox="1"/>
          <p:nvPr/>
        </p:nvSpPr>
        <p:spPr>
          <a:xfrm>
            <a:off x="1308100" y="2413000"/>
            <a:ext cx="7759700" cy="3693319"/>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Suivi Blida de Mai à Novembre 2017 : Réunions avec </a:t>
            </a:r>
            <a:r>
              <a:rPr lang="fr-FR" i="1" dirty="0" err="1" smtClean="0"/>
              <a:t>Adoma</a:t>
            </a:r>
            <a:r>
              <a:rPr lang="fr-FR" i="1" dirty="0" smtClean="0"/>
              <a:t>, parution de 5 feuillets « POINT INFOS BLIDA », diffusion d’une feuille « Contacts » pour favoriser les liens entre associations et collectifs.</a:t>
            </a:r>
          </a:p>
          <a:p>
            <a:pPr marL="285750" indent="-285750" fontAlgn="base">
              <a:buFontTx/>
              <a:buChar char="-"/>
            </a:pPr>
            <a:endParaRPr lang="fr-FR" i="1" dirty="0" smtClean="0"/>
          </a:p>
          <a:p>
            <a:pPr marL="285750" indent="-285750" fontAlgn="base">
              <a:buFontTx/>
              <a:buChar char="-"/>
            </a:pPr>
            <a:r>
              <a:rPr lang="fr-FR" i="1" dirty="0" smtClean="0"/>
              <a:t>Publication de Manifestes et lettres d’interpellation des pouvoirs publics, d’un Droit de réponse à Monsieur CARTON, de lettres aux députés.</a:t>
            </a:r>
          </a:p>
          <a:p>
            <a:pPr fontAlgn="base"/>
            <a:endParaRPr lang="fr-FR" i="1" dirty="0" smtClean="0"/>
          </a:p>
          <a:p>
            <a:pPr marL="285750" indent="-285750" fontAlgn="base">
              <a:buFontTx/>
              <a:buChar char="-"/>
            </a:pPr>
            <a:r>
              <a:rPr lang="fr-FR" i="1" dirty="0" smtClean="0"/>
              <a:t>Groupe réactif se réunissant en fonction de l’actualité et de l’urgence.</a:t>
            </a:r>
          </a:p>
          <a:p>
            <a:pPr fontAlgn="base"/>
            <a:endParaRPr lang="fr-FR" i="1" dirty="0" smtClean="0"/>
          </a:p>
          <a:p>
            <a:pPr marL="285750" indent="-285750" fontAlgn="base">
              <a:buFontTx/>
              <a:buChar char="-"/>
            </a:pPr>
            <a:endParaRPr lang="fr-FR" i="1" dirty="0"/>
          </a:p>
        </p:txBody>
      </p:sp>
    </p:spTree>
    <p:extLst>
      <p:ext uri="{BB962C8B-B14F-4D97-AF65-F5344CB8AC3E}">
        <p14:creationId xmlns:p14="http://schemas.microsoft.com/office/powerpoint/2010/main" val="1265477539"/>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MAINTENANCE DU SITE INTERNET</a:t>
            </a:r>
            <a:br>
              <a:rPr lang="fr-FR" sz="2400" b="1" dirty="0" smtClean="0"/>
            </a:br>
            <a:r>
              <a:rPr lang="fr-FR" sz="2400" b="1" dirty="0" smtClean="0"/>
              <a:t>Bernard</a:t>
            </a:r>
            <a:endParaRPr lang="fr-FR" sz="4400" b="1" dirty="0"/>
          </a:p>
        </p:txBody>
      </p:sp>
      <p:pic>
        <p:nvPicPr>
          <p:cNvPr id="5" name="Image 4"/>
          <p:cNvPicPr>
            <a:picLocks noChangeAspect="1"/>
          </p:cNvPicPr>
          <p:nvPr/>
        </p:nvPicPr>
        <p:blipFill>
          <a:blip r:embed="rId2"/>
          <a:stretch>
            <a:fillRect/>
          </a:stretch>
        </p:blipFill>
        <p:spPr>
          <a:xfrm>
            <a:off x="512688" y="2024757"/>
            <a:ext cx="8512707" cy="3829943"/>
          </a:xfrm>
          <a:prstGeom prst="rect">
            <a:avLst/>
          </a:prstGeom>
        </p:spPr>
      </p:pic>
      <p:sp>
        <p:nvSpPr>
          <p:cNvPr id="6" name="ZoneTexte 5"/>
          <p:cNvSpPr txBox="1"/>
          <p:nvPr/>
        </p:nvSpPr>
        <p:spPr>
          <a:xfrm>
            <a:off x="2286000" y="6083300"/>
            <a:ext cx="3746500" cy="369332"/>
          </a:xfrm>
          <a:prstGeom prst="rect">
            <a:avLst/>
          </a:prstGeom>
          <a:noFill/>
        </p:spPr>
        <p:txBody>
          <a:bodyPr wrap="square" rtlCol="0">
            <a:spAutoFit/>
          </a:bodyPr>
          <a:lstStyle/>
          <a:p>
            <a:r>
              <a:rPr lang="fr-FR" dirty="0" smtClean="0"/>
              <a:t>118 visites quotidiennes sur .</a:t>
            </a:r>
            <a:r>
              <a:rPr lang="fr-FR" dirty="0" err="1" smtClean="0"/>
              <a:t>org</a:t>
            </a:r>
            <a:endParaRPr lang="fr-FR" dirty="0"/>
          </a:p>
        </p:txBody>
      </p:sp>
    </p:spTree>
    <p:extLst>
      <p:ext uri="{BB962C8B-B14F-4D97-AF65-F5344CB8AC3E}">
        <p14:creationId xmlns:p14="http://schemas.microsoft.com/office/powerpoint/2010/main" val="2239884240"/>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099"/>
            <a:ext cx="7927803" cy="1017687"/>
          </a:xfrm>
        </p:spPr>
        <p:txBody>
          <a:bodyPr/>
          <a:lstStyle/>
          <a:p>
            <a:pPr marL="342900" indent="-342900" algn="ctr">
              <a:buFont typeface="Wingdings" panose="05000000000000000000" pitchFamily="2" charset="2"/>
              <a:buChar char="§"/>
            </a:pPr>
            <a:r>
              <a:rPr lang="fr-FR" sz="2400" b="1" dirty="0" smtClean="0"/>
              <a:t>MAINTENANCE DU SITE INTERNET</a:t>
            </a:r>
            <a:br>
              <a:rPr lang="fr-FR" sz="2400" b="1" dirty="0" smtClean="0"/>
            </a:br>
            <a:r>
              <a:rPr lang="fr-FR" sz="2400" b="1" dirty="0" smtClean="0"/>
              <a:t>Bernard</a:t>
            </a:r>
            <a:endParaRPr lang="fr-FR" sz="4400" b="1" dirty="0"/>
          </a:p>
        </p:txBody>
      </p:sp>
      <p:sp>
        <p:nvSpPr>
          <p:cNvPr id="6" name="ZoneTexte 5"/>
          <p:cNvSpPr txBox="1"/>
          <p:nvPr/>
        </p:nvSpPr>
        <p:spPr>
          <a:xfrm>
            <a:off x="2286000" y="6083300"/>
            <a:ext cx="5232400" cy="369332"/>
          </a:xfrm>
          <a:prstGeom prst="rect">
            <a:avLst/>
          </a:prstGeom>
          <a:noFill/>
        </p:spPr>
        <p:txBody>
          <a:bodyPr wrap="square" rtlCol="0">
            <a:spAutoFit/>
          </a:bodyPr>
          <a:lstStyle/>
          <a:p>
            <a:r>
              <a:rPr lang="fr-FR" dirty="0" smtClean="0"/>
              <a:t>18 visites quotidiennes à partir de free</a:t>
            </a:r>
            <a:endParaRPr lang="fr-FR" dirty="0"/>
          </a:p>
        </p:txBody>
      </p:sp>
      <p:pic>
        <p:nvPicPr>
          <p:cNvPr id="3" name="Image 2"/>
          <p:cNvPicPr>
            <a:picLocks noChangeAspect="1"/>
          </p:cNvPicPr>
          <p:nvPr/>
        </p:nvPicPr>
        <p:blipFill>
          <a:blip r:embed="rId2"/>
          <a:stretch>
            <a:fillRect/>
          </a:stretch>
        </p:blipFill>
        <p:spPr>
          <a:xfrm>
            <a:off x="1853909" y="645197"/>
            <a:ext cx="6706181" cy="5438103"/>
          </a:xfrm>
          <a:prstGeom prst="rect">
            <a:avLst/>
          </a:prstGeom>
        </p:spPr>
      </p:pic>
    </p:spTree>
    <p:extLst>
      <p:ext uri="{BB962C8B-B14F-4D97-AF65-F5344CB8AC3E}">
        <p14:creationId xmlns:p14="http://schemas.microsoft.com/office/powerpoint/2010/main" val="3872484089"/>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5500" y="1816100"/>
            <a:ext cx="7927803" cy="4508500"/>
          </a:xfrm>
        </p:spPr>
        <p:txBody>
          <a:bodyPr/>
          <a:lstStyle/>
          <a:p>
            <a:pPr algn="ctr"/>
            <a:r>
              <a:rPr lang="fr-FR" sz="3600" b="1" dirty="0" smtClean="0"/>
              <a:t>Quel mode d’animation ?</a:t>
            </a:r>
            <a:br>
              <a:rPr lang="fr-FR" sz="3600" b="1" dirty="0" smtClean="0"/>
            </a:br>
            <a:r>
              <a:rPr lang="fr-FR" sz="3600" b="1" dirty="0" smtClean="0"/>
              <a:t/>
            </a:r>
            <a:br>
              <a:rPr lang="fr-FR" sz="3600" b="1" dirty="0" smtClean="0"/>
            </a:br>
            <a:r>
              <a:rPr lang="fr-FR" sz="3600" b="1" dirty="0" smtClean="0"/>
              <a:t>Présentation d’une REPARTITION </a:t>
            </a:r>
            <a:r>
              <a:rPr lang="fr-FR" sz="3600" b="1" dirty="0" smtClean="0"/>
              <a:t>DES TÂCHES</a:t>
            </a:r>
            <a:br>
              <a:rPr lang="fr-FR" sz="3600" b="1" dirty="0" smtClean="0"/>
            </a:br>
            <a:r>
              <a:rPr lang="fr-FR" sz="3600" b="1" dirty="0"/>
              <a:t/>
            </a:r>
            <a:br>
              <a:rPr lang="fr-FR" sz="3600" b="1" dirty="0"/>
            </a:br>
            <a:r>
              <a:rPr lang="fr-FR" sz="3600" b="1" dirty="0" smtClean="0"/>
              <a:t>De quoi se compose une fonction de coordination d’un réseau ?</a:t>
            </a:r>
            <a:r>
              <a:rPr lang="fr-FR" sz="3600" b="1" dirty="0" smtClean="0"/>
              <a:t/>
            </a:r>
            <a:br>
              <a:rPr lang="fr-FR" sz="3600" b="1" dirty="0" smtClean="0"/>
            </a:br>
            <a:endParaRPr lang="fr-FR" sz="4400" b="1" dirty="0"/>
          </a:p>
        </p:txBody>
      </p:sp>
    </p:spTree>
    <p:extLst>
      <p:ext uri="{BB962C8B-B14F-4D97-AF65-F5344CB8AC3E}">
        <p14:creationId xmlns:p14="http://schemas.microsoft.com/office/powerpoint/2010/main" val="5040393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2404534"/>
            <a:ext cx="7766936" cy="948266"/>
          </a:xfrm>
        </p:spPr>
        <p:txBody>
          <a:bodyPr/>
          <a:lstStyle/>
          <a:p>
            <a:pPr algn="ctr"/>
            <a:r>
              <a:rPr lang="fr-FR" sz="4400" b="1" dirty="0" smtClean="0"/>
              <a:t>Ordre du Jour </a:t>
            </a:r>
            <a:endParaRPr lang="fr-FR" sz="4400" b="1" dirty="0"/>
          </a:p>
        </p:txBody>
      </p:sp>
      <p:sp>
        <p:nvSpPr>
          <p:cNvPr id="3" name="Sous-titre 2"/>
          <p:cNvSpPr>
            <a:spLocks noGrp="1"/>
          </p:cNvSpPr>
          <p:nvPr>
            <p:ph type="subTitle" idx="1"/>
          </p:nvPr>
        </p:nvSpPr>
        <p:spPr>
          <a:xfrm>
            <a:off x="1507067" y="4050833"/>
            <a:ext cx="7766936" cy="1905467"/>
          </a:xfrm>
        </p:spPr>
        <p:txBody>
          <a:bodyPr>
            <a:normAutofit fontScale="55000" lnSpcReduction="20000"/>
          </a:bodyPr>
          <a:lstStyle/>
          <a:p>
            <a:pPr marL="571500" indent="-571500" algn="l">
              <a:buFontTx/>
              <a:buChar char="-"/>
            </a:pPr>
            <a:r>
              <a:rPr lang="fr-FR" sz="4000" dirty="0" smtClean="0"/>
              <a:t>Paris communs d’un Réseau</a:t>
            </a:r>
          </a:p>
          <a:p>
            <a:pPr marL="571500" indent="-571500" algn="l">
              <a:buFontTx/>
              <a:buChar char="-"/>
            </a:pPr>
            <a:r>
              <a:rPr lang="fr-FR" sz="4000" dirty="0" smtClean="0"/>
              <a:t>Paris tenus et à poursuivre : retour des Groupes de Travail</a:t>
            </a:r>
          </a:p>
          <a:p>
            <a:pPr marL="571500" indent="-571500" algn="l">
              <a:buFontTx/>
              <a:buChar char="-"/>
            </a:pPr>
            <a:r>
              <a:rPr lang="fr-FR" sz="4000" dirty="0" smtClean="0"/>
              <a:t>Mode d’animation à redéfinir</a:t>
            </a:r>
          </a:p>
          <a:p>
            <a:pPr marL="571500" indent="-571500" algn="l">
              <a:buFontTx/>
              <a:buChar char="-"/>
            </a:pPr>
            <a:r>
              <a:rPr lang="fr-FR" sz="4000" dirty="0" smtClean="0"/>
              <a:t>Pilotage à conforter</a:t>
            </a:r>
            <a:endParaRPr lang="fr-FR" sz="4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141" y="93958"/>
            <a:ext cx="2668059" cy="2274071"/>
          </a:xfrm>
          <a:prstGeom prst="rect">
            <a:avLst/>
          </a:prstGeom>
        </p:spPr>
      </p:pic>
    </p:spTree>
    <p:extLst>
      <p:ext uri="{BB962C8B-B14F-4D97-AF65-F5344CB8AC3E}">
        <p14:creationId xmlns:p14="http://schemas.microsoft.com/office/powerpoint/2010/main" val="30600642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7600" y="393700"/>
            <a:ext cx="8547100" cy="6019800"/>
          </a:xfrm>
        </p:spPr>
        <p:txBody>
          <a:bodyPr/>
          <a:lstStyle/>
          <a:p>
            <a:pPr lvl="0" algn="l"/>
            <a:r>
              <a:rPr lang="fr-FR" sz="1800" b="1" dirty="0" smtClean="0">
                <a:solidFill>
                  <a:schemeClr val="tx1"/>
                </a:solidFill>
              </a:rPr>
              <a:t>1) Communication </a:t>
            </a:r>
            <a:r>
              <a:rPr lang="fr-FR" sz="1800" b="1" dirty="0">
                <a:solidFill>
                  <a:schemeClr val="tx1"/>
                </a:solidFill>
              </a:rPr>
              <a:t>interne – fonction permanente et continue</a:t>
            </a:r>
            <a:r>
              <a:rPr lang="fr-FR" sz="1800" dirty="0"/>
              <a:t/>
            </a:r>
            <a:br>
              <a:rPr lang="fr-FR" sz="1800" dirty="0"/>
            </a:br>
            <a:r>
              <a:rPr lang="fr-FR" sz="1800" dirty="0"/>
              <a:t>Supervision de la messagerie du réseau- répartition des mails- réalisation du calendrier des actions publiques du réseau.</a:t>
            </a:r>
            <a:br>
              <a:rPr lang="fr-FR" sz="1800" dirty="0"/>
            </a:br>
            <a:r>
              <a:rPr lang="fr-FR" sz="1800" b="1" dirty="0" smtClean="0">
                <a:solidFill>
                  <a:schemeClr val="tx1"/>
                </a:solidFill>
              </a:rPr>
              <a:t>2)</a:t>
            </a:r>
            <a:r>
              <a:rPr lang="fr-FR" sz="1800" dirty="0" smtClean="0"/>
              <a:t> </a:t>
            </a:r>
            <a:r>
              <a:rPr lang="fr-FR" sz="1800" b="1" dirty="0" smtClean="0">
                <a:solidFill>
                  <a:schemeClr val="tx1"/>
                </a:solidFill>
              </a:rPr>
              <a:t>Veille </a:t>
            </a:r>
            <a:r>
              <a:rPr lang="fr-FR" sz="1800" b="1" dirty="0">
                <a:solidFill>
                  <a:schemeClr val="tx1"/>
                </a:solidFill>
              </a:rPr>
              <a:t>externe – fonction régulière mais interventions ponctuelles</a:t>
            </a:r>
            <a:r>
              <a:rPr lang="fr-FR" sz="1800" dirty="0"/>
              <a:t/>
            </a:r>
            <a:br>
              <a:rPr lang="fr-FR" sz="1800" dirty="0"/>
            </a:br>
            <a:r>
              <a:rPr lang="fr-FR" sz="1800" dirty="0"/>
              <a:t>Veille presse et retour de réunions partenariales en fonction de leur intérêt et pertinence pour le réseau.</a:t>
            </a:r>
            <a:br>
              <a:rPr lang="fr-FR" sz="1800" dirty="0"/>
            </a:br>
            <a:r>
              <a:rPr lang="fr-FR" sz="1800" b="1" dirty="0" smtClean="0">
                <a:solidFill>
                  <a:schemeClr val="tx1"/>
                </a:solidFill>
              </a:rPr>
              <a:t>3)</a:t>
            </a:r>
            <a:r>
              <a:rPr lang="fr-FR" sz="1800" dirty="0" smtClean="0"/>
              <a:t> </a:t>
            </a:r>
            <a:r>
              <a:rPr lang="fr-FR" sz="1800" b="1" dirty="0" smtClean="0">
                <a:solidFill>
                  <a:schemeClr val="tx1"/>
                </a:solidFill>
              </a:rPr>
              <a:t>Porte-parole </a:t>
            </a:r>
            <a:r>
              <a:rPr lang="fr-FR" sz="1800" b="1" dirty="0">
                <a:solidFill>
                  <a:schemeClr val="tx1"/>
                </a:solidFill>
              </a:rPr>
              <a:t>– fonction occasionnelle </a:t>
            </a:r>
            <a:r>
              <a:rPr lang="fr-FR" sz="1800" dirty="0"/>
              <a:t/>
            </a:r>
            <a:br>
              <a:rPr lang="fr-FR" sz="1800" dirty="0"/>
            </a:br>
            <a:r>
              <a:rPr lang="fr-FR" sz="1800" dirty="0"/>
              <a:t>Relation presse, courrier public, représentation possible du réseau.</a:t>
            </a:r>
            <a:br>
              <a:rPr lang="fr-FR" sz="1800" dirty="0"/>
            </a:br>
            <a:r>
              <a:rPr lang="fr-FR" sz="1800" b="1" dirty="0" smtClean="0">
                <a:solidFill>
                  <a:schemeClr val="tx1"/>
                </a:solidFill>
              </a:rPr>
              <a:t>4)</a:t>
            </a:r>
            <a:r>
              <a:rPr lang="fr-FR" sz="1800" dirty="0" smtClean="0"/>
              <a:t> </a:t>
            </a:r>
            <a:r>
              <a:rPr lang="fr-FR" sz="1800" b="1" dirty="0" smtClean="0">
                <a:solidFill>
                  <a:schemeClr val="tx1"/>
                </a:solidFill>
              </a:rPr>
              <a:t>Coordinateur des</a:t>
            </a:r>
            <a:r>
              <a:rPr lang="fr-FR" sz="1800" b="1" dirty="0" smtClean="0">
                <a:solidFill>
                  <a:schemeClr val="tx1"/>
                </a:solidFill>
              </a:rPr>
              <a:t> </a:t>
            </a:r>
            <a:r>
              <a:rPr lang="fr-FR" sz="1800" b="1" dirty="0">
                <a:solidFill>
                  <a:schemeClr val="tx1"/>
                </a:solidFill>
              </a:rPr>
              <a:t>Groupes de travail – fonction régulière mais interventions ponctuelles</a:t>
            </a:r>
            <a:r>
              <a:rPr lang="fr-FR" sz="1800" dirty="0">
                <a:solidFill>
                  <a:schemeClr val="tx1"/>
                </a:solidFill>
              </a:rPr>
              <a:t/>
            </a:r>
            <a:br>
              <a:rPr lang="fr-FR" sz="1800" dirty="0">
                <a:solidFill>
                  <a:schemeClr val="tx1"/>
                </a:solidFill>
              </a:rPr>
            </a:br>
            <a:r>
              <a:rPr lang="fr-FR" sz="1800" dirty="0"/>
              <a:t>Relais des groupes de travail occasionnels ou non, diffusion des CR de Réunion (fait en interne par ceux qui investissent les GT), lancement de projets de rencontres thématiques en fonction des interpellations reçues.</a:t>
            </a:r>
            <a:br>
              <a:rPr lang="fr-FR" sz="1800" dirty="0"/>
            </a:br>
            <a:r>
              <a:rPr lang="fr-FR" sz="1800" dirty="0" smtClean="0">
                <a:solidFill>
                  <a:schemeClr val="tx1"/>
                </a:solidFill>
              </a:rPr>
              <a:t>5)</a:t>
            </a:r>
            <a:r>
              <a:rPr lang="fr-FR" sz="1800" dirty="0" smtClean="0"/>
              <a:t> </a:t>
            </a:r>
            <a:r>
              <a:rPr lang="fr-FR" sz="1800" b="1" dirty="0" smtClean="0">
                <a:solidFill>
                  <a:schemeClr val="tx1"/>
                </a:solidFill>
              </a:rPr>
              <a:t>Organisation </a:t>
            </a:r>
            <a:r>
              <a:rPr lang="fr-FR" sz="1800" b="1" dirty="0">
                <a:solidFill>
                  <a:schemeClr val="tx1"/>
                </a:solidFill>
              </a:rPr>
              <a:t>d’évènements communs et/ou conviviaux- fonction occasionnelle</a:t>
            </a:r>
            <a:r>
              <a:rPr lang="fr-FR" sz="1800" dirty="0"/>
              <a:t/>
            </a:r>
            <a:br>
              <a:rPr lang="fr-FR" sz="1800" dirty="0"/>
            </a:br>
            <a:r>
              <a:rPr lang="fr-FR" sz="1800" dirty="0" smtClean="0"/>
              <a:t>Préparation </a:t>
            </a:r>
            <a:r>
              <a:rPr lang="fr-FR" sz="1800" dirty="0"/>
              <a:t>des assemblées plénières, synthèse de travaux communs, autres propositions ponctuelles conviviales</a:t>
            </a:r>
            <a:r>
              <a:rPr lang="fr-FR" sz="1800" dirty="0" smtClean="0"/>
              <a:t>.</a:t>
            </a:r>
            <a:br>
              <a:rPr lang="fr-FR" sz="1800" dirty="0" smtClean="0"/>
            </a:br>
            <a:r>
              <a:rPr lang="fr-FR" sz="1800" dirty="0" smtClean="0"/>
              <a:t/>
            </a:r>
            <a:br>
              <a:rPr lang="fr-FR" sz="1800" dirty="0" smtClean="0"/>
            </a:br>
            <a:r>
              <a:rPr lang="fr-FR" sz="2000" b="1" dirty="0" smtClean="0">
                <a:solidFill>
                  <a:schemeClr val="tx1"/>
                </a:solidFill>
              </a:rPr>
              <a:t>FONCTIONS TRANSVERSALES : </a:t>
            </a:r>
            <a:br>
              <a:rPr lang="fr-FR" sz="2000" b="1" dirty="0" smtClean="0">
                <a:solidFill>
                  <a:schemeClr val="tx1"/>
                </a:solidFill>
              </a:rPr>
            </a:br>
            <a:r>
              <a:rPr lang="fr-FR" sz="2000" b="1" dirty="0" smtClean="0">
                <a:solidFill>
                  <a:schemeClr val="tx1"/>
                </a:solidFill>
              </a:rPr>
              <a:t>- Suivi </a:t>
            </a:r>
            <a:r>
              <a:rPr lang="fr-FR" sz="2000" b="1" dirty="0">
                <a:solidFill>
                  <a:schemeClr val="tx1"/>
                </a:solidFill>
              </a:rPr>
              <a:t>du site </a:t>
            </a:r>
            <a:r>
              <a:rPr lang="fr-FR" sz="2000" b="1" dirty="0" smtClean="0">
                <a:solidFill>
                  <a:schemeClr val="tx1"/>
                </a:solidFill>
              </a:rPr>
              <a:t>internet</a:t>
            </a:r>
            <a:br>
              <a:rPr lang="fr-FR" sz="2000" b="1" dirty="0" smtClean="0">
                <a:solidFill>
                  <a:schemeClr val="tx1"/>
                </a:solidFill>
              </a:rPr>
            </a:br>
            <a:r>
              <a:rPr lang="fr-FR" sz="2000" b="1" dirty="0" smtClean="0">
                <a:solidFill>
                  <a:schemeClr val="tx1"/>
                </a:solidFill>
              </a:rPr>
              <a:t>- Groupe Gouvernance et </a:t>
            </a:r>
            <a:r>
              <a:rPr lang="fr-FR" sz="2000" b="1" dirty="0" smtClean="0">
                <a:solidFill>
                  <a:schemeClr val="tx1"/>
                </a:solidFill>
              </a:rPr>
              <a:t>Organisation (mis en route cette année)</a:t>
            </a:r>
            <a:endParaRPr lang="fr-FR" sz="2000" b="1" dirty="0">
              <a:solidFill>
                <a:schemeClr val="tx1"/>
              </a:solidFill>
            </a:endParaRPr>
          </a:p>
        </p:txBody>
      </p:sp>
    </p:spTree>
    <p:extLst>
      <p:ext uri="{BB962C8B-B14F-4D97-AF65-F5344CB8AC3E}">
        <p14:creationId xmlns:p14="http://schemas.microsoft.com/office/powerpoint/2010/main" val="186269892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44600" y="889000"/>
            <a:ext cx="7927803" cy="5524500"/>
          </a:xfrm>
        </p:spPr>
        <p:txBody>
          <a:bodyPr/>
          <a:lstStyle/>
          <a:p>
            <a:pPr lvl="0" algn="l"/>
            <a:r>
              <a:rPr lang="fr-FR" sz="1800" b="1" dirty="0" smtClean="0">
                <a:solidFill>
                  <a:schemeClr val="tx1"/>
                </a:solidFill>
              </a:rPr>
              <a:t>1) Communication </a:t>
            </a:r>
            <a:r>
              <a:rPr lang="fr-FR" sz="1800" b="1" dirty="0">
                <a:solidFill>
                  <a:schemeClr val="tx1"/>
                </a:solidFill>
              </a:rPr>
              <a:t>interne – fonction permanente et continue</a:t>
            </a:r>
            <a:r>
              <a:rPr lang="fr-FR" sz="1800" dirty="0"/>
              <a:t/>
            </a:r>
            <a:br>
              <a:rPr lang="fr-FR" sz="1800" dirty="0"/>
            </a:br>
            <a:r>
              <a:rPr lang="fr-FR" sz="1800" dirty="0"/>
              <a:t>Supervision de la messagerie du </a:t>
            </a:r>
            <a:r>
              <a:rPr lang="fr-FR" sz="1800" dirty="0" smtClean="0"/>
              <a:t>réseau </a:t>
            </a:r>
            <a:r>
              <a:rPr lang="fr-FR" sz="1800" i="1" dirty="0">
                <a:solidFill>
                  <a:srgbClr val="C00000"/>
                </a:solidFill>
              </a:rPr>
              <a:t>A définir</a:t>
            </a:r>
            <a:r>
              <a:rPr lang="fr-FR" sz="1800" dirty="0"/>
              <a:t/>
            </a:r>
            <a:br>
              <a:rPr lang="fr-FR" sz="1800" dirty="0"/>
            </a:br>
            <a:r>
              <a:rPr lang="fr-FR" sz="1800" b="1" dirty="0" smtClean="0">
                <a:solidFill>
                  <a:schemeClr val="tx1"/>
                </a:solidFill>
              </a:rPr>
              <a:t>2)</a:t>
            </a:r>
            <a:r>
              <a:rPr lang="fr-FR" sz="1800" dirty="0" smtClean="0"/>
              <a:t> </a:t>
            </a:r>
            <a:r>
              <a:rPr lang="fr-FR" sz="1800" b="1" dirty="0" smtClean="0">
                <a:solidFill>
                  <a:schemeClr val="tx1"/>
                </a:solidFill>
              </a:rPr>
              <a:t>Veille </a:t>
            </a:r>
            <a:r>
              <a:rPr lang="fr-FR" sz="1800" b="1" dirty="0">
                <a:solidFill>
                  <a:schemeClr val="tx1"/>
                </a:solidFill>
              </a:rPr>
              <a:t>externe – fonction régulière mais interventions ponctuelles</a:t>
            </a:r>
            <a:r>
              <a:rPr lang="fr-FR" sz="1800" dirty="0"/>
              <a:t/>
            </a:r>
            <a:br>
              <a:rPr lang="fr-FR" sz="1800" dirty="0"/>
            </a:br>
            <a:r>
              <a:rPr lang="fr-FR" sz="1800" dirty="0"/>
              <a:t>Veille presse et retour de réunions partenariales en fonction de leur intérêt et pertinence pour le réseau</a:t>
            </a:r>
            <a:r>
              <a:rPr lang="fr-FR" sz="1800" dirty="0" smtClean="0"/>
              <a:t>. </a:t>
            </a:r>
            <a:r>
              <a:rPr lang="fr-FR" sz="1800" i="1" dirty="0" smtClean="0">
                <a:solidFill>
                  <a:srgbClr val="C00000"/>
                </a:solidFill>
              </a:rPr>
              <a:t>A définir</a:t>
            </a:r>
            <a:r>
              <a:rPr lang="fr-FR" sz="1800" dirty="0"/>
              <a:t/>
            </a:r>
            <a:br>
              <a:rPr lang="fr-FR" sz="1800" dirty="0"/>
            </a:br>
            <a:r>
              <a:rPr lang="fr-FR" sz="1800" b="1" dirty="0" smtClean="0">
                <a:solidFill>
                  <a:schemeClr val="tx1"/>
                </a:solidFill>
              </a:rPr>
              <a:t>3)</a:t>
            </a:r>
            <a:r>
              <a:rPr lang="fr-FR" sz="1800" dirty="0" smtClean="0"/>
              <a:t> </a:t>
            </a:r>
            <a:r>
              <a:rPr lang="fr-FR" sz="1800" b="1" dirty="0" smtClean="0">
                <a:solidFill>
                  <a:schemeClr val="tx1"/>
                </a:solidFill>
              </a:rPr>
              <a:t>Porte-parole </a:t>
            </a:r>
            <a:r>
              <a:rPr lang="fr-FR" sz="1800" b="1" dirty="0">
                <a:solidFill>
                  <a:schemeClr val="tx1"/>
                </a:solidFill>
              </a:rPr>
              <a:t>– fonction occasionnelle </a:t>
            </a:r>
            <a:r>
              <a:rPr lang="fr-FR" sz="1800" b="1" i="1" dirty="0" smtClean="0">
                <a:solidFill>
                  <a:srgbClr val="C00000"/>
                </a:solidFill>
              </a:rPr>
              <a:t>Fonction « tournante »</a:t>
            </a:r>
            <a:r>
              <a:rPr lang="fr-FR" sz="1800" dirty="0"/>
              <a:t/>
            </a:r>
            <a:br>
              <a:rPr lang="fr-FR" sz="1800" dirty="0"/>
            </a:br>
            <a:r>
              <a:rPr lang="fr-FR" sz="1800" dirty="0"/>
              <a:t>Relation presse, courrier public, représentation possible du réseau.</a:t>
            </a:r>
            <a:br>
              <a:rPr lang="fr-FR" sz="1800" dirty="0"/>
            </a:br>
            <a:r>
              <a:rPr lang="fr-FR" sz="1800" b="1" dirty="0" smtClean="0">
                <a:solidFill>
                  <a:schemeClr val="tx1"/>
                </a:solidFill>
              </a:rPr>
              <a:t>4)</a:t>
            </a:r>
            <a:r>
              <a:rPr lang="fr-FR" sz="1800" dirty="0" smtClean="0"/>
              <a:t> </a:t>
            </a:r>
            <a:r>
              <a:rPr lang="fr-FR" sz="1800" b="1" dirty="0">
                <a:solidFill>
                  <a:schemeClr val="tx1"/>
                </a:solidFill>
              </a:rPr>
              <a:t>Coordinateur des Groupes </a:t>
            </a:r>
            <a:r>
              <a:rPr lang="fr-FR" sz="1800" b="1" dirty="0">
                <a:solidFill>
                  <a:schemeClr val="tx1"/>
                </a:solidFill>
              </a:rPr>
              <a:t>de travail – fonction régulière mais interventions </a:t>
            </a:r>
            <a:r>
              <a:rPr lang="fr-FR" sz="1800" b="1" dirty="0" smtClean="0">
                <a:solidFill>
                  <a:schemeClr val="tx1"/>
                </a:solidFill>
              </a:rPr>
              <a:t>ponctuelles </a:t>
            </a:r>
            <a:r>
              <a:rPr lang="fr-FR" sz="1800" b="1" i="1" dirty="0" smtClean="0">
                <a:solidFill>
                  <a:srgbClr val="C00000"/>
                </a:solidFill>
              </a:rPr>
              <a:t>A définir</a:t>
            </a:r>
            <a:r>
              <a:rPr lang="fr-FR" sz="1800" dirty="0">
                <a:solidFill>
                  <a:schemeClr val="tx1"/>
                </a:solidFill>
              </a:rPr>
              <a:t/>
            </a:r>
            <a:br>
              <a:rPr lang="fr-FR" sz="1800" dirty="0">
                <a:solidFill>
                  <a:schemeClr val="tx1"/>
                </a:solidFill>
              </a:rPr>
            </a:br>
            <a:r>
              <a:rPr lang="fr-FR" sz="1800" dirty="0"/>
              <a:t>Relais des groupes de travail occasionnels ou non, diffusion des CR de Réunion (fait en interne par ceux qui investissent les GT), lancement de projets de rencontres thématiques en fonction des interpellations reçues.</a:t>
            </a:r>
            <a:br>
              <a:rPr lang="fr-FR" sz="1800" dirty="0"/>
            </a:br>
            <a:r>
              <a:rPr lang="fr-FR" sz="1800" dirty="0" smtClean="0">
                <a:solidFill>
                  <a:schemeClr val="tx1"/>
                </a:solidFill>
              </a:rPr>
              <a:t>5)</a:t>
            </a:r>
            <a:r>
              <a:rPr lang="fr-FR" sz="1800" dirty="0" smtClean="0"/>
              <a:t> </a:t>
            </a:r>
            <a:r>
              <a:rPr lang="fr-FR" sz="1800" b="1" dirty="0" smtClean="0">
                <a:solidFill>
                  <a:schemeClr val="tx1"/>
                </a:solidFill>
              </a:rPr>
              <a:t>Organisation </a:t>
            </a:r>
            <a:r>
              <a:rPr lang="fr-FR" sz="1800" b="1" dirty="0">
                <a:solidFill>
                  <a:schemeClr val="tx1"/>
                </a:solidFill>
              </a:rPr>
              <a:t>d’évènements communs et/ou conviviaux- fonction occasionnelle</a:t>
            </a:r>
            <a:r>
              <a:rPr lang="fr-FR" sz="1800" dirty="0"/>
              <a:t/>
            </a:r>
            <a:br>
              <a:rPr lang="fr-FR" sz="1800" dirty="0"/>
            </a:br>
            <a:r>
              <a:rPr lang="fr-FR" sz="1800" dirty="0" smtClean="0"/>
              <a:t>Préparation </a:t>
            </a:r>
            <a:r>
              <a:rPr lang="fr-FR" sz="1800" dirty="0"/>
              <a:t>des assemblées plénières, synthèse de travaux communs, autres propositions ponctuelles conviviales</a:t>
            </a:r>
            <a:r>
              <a:rPr lang="fr-FR" sz="1800" dirty="0" smtClean="0"/>
              <a:t>. </a:t>
            </a:r>
            <a:r>
              <a:rPr lang="fr-FR" sz="1800" i="1" dirty="0" smtClean="0">
                <a:solidFill>
                  <a:srgbClr val="C00000"/>
                </a:solidFill>
              </a:rPr>
              <a:t>Marie-Claire Fabert</a:t>
            </a:r>
            <a:r>
              <a:rPr lang="fr-FR" sz="1800" dirty="0" smtClean="0"/>
              <a:t/>
            </a:r>
            <a:br>
              <a:rPr lang="fr-FR" sz="1800" dirty="0" smtClean="0"/>
            </a:br>
            <a:r>
              <a:rPr lang="fr-FR" sz="1800" dirty="0" smtClean="0"/>
              <a:t/>
            </a:r>
            <a:br>
              <a:rPr lang="fr-FR" sz="1800" dirty="0" smtClean="0"/>
            </a:br>
            <a:r>
              <a:rPr lang="fr-FR" sz="2000" b="1" dirty="0">
                <a:solidFill>
                  <a:schemeClr val="tx1"/>
                </a:solidFill>
              </a:rPr>
              <a:t>FONCTION TRANSVERSALE : suivi du site </a:t>
            </a:r>
            <a:r>
              <a:rPr lang="fr-FR" sz="2000" b="1" dirty="0" smtClean="0">
                <a:solidFill>
                  <a:schemeClr val="tx1"/>
                </a:solidFill>
              </a:rPr>
              <a:t>internet </a:t>
            </a:r>
            <a:r>
              <a:rPr lang="fr-FR" sz="2000" b="1" dirty="0" smtClean="0">
                <a:solidFill>
                  <a:srgbClr val="C00000"/>
                </a:solidFill>
              </a:rPr>
              <a:t> </a:t>
            </a:r>
            <a:r>
              <a:rPr lang="fr-FR" sz="2000" b="1" i="1" dirty="0" smtClean="0">
                <a:solidFill>
                  <a:srgbClr val="C00000"/>
                </a:solidFill>
              </a:rPr>
              <a:t>Bernard Leclerc</a:t>
            </a:r>
            <a:endParaRPr lang="fr-FR" sz="2000" b="1" i="1" dirty="0">
              <a:solidFill>
                <a:srgbClr val="C00000"/>
              </a:solidFill>
            </a:endParaRPr>
          </a:p>
        </p:txBody>
      </p:sp>
    </p:spTree>
    <p:extLst>
      <p:ext uri="{BB962C8B-B14F-4D97-AF65-F5344CB8AC3E}">
        <p14:creationId xmlns:p14="http://schemas.microsoft.com/office/powerpoint/2010/main" val="56791148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01600"/>
            <a:ext cx="7927803" cy="6756400"/>
          </a:xfrm>
        </p:spPr>
        <p:txBody>
          <a:bodyPr/>
          <a:lstStyle/>
          <a:p>
            <a:pPr algn="ctr"/>
            <a:r>
              <a:rPr lang="fr-FR" sz="3600" b="1" dirty="0"/>
              <a:t/>
            </a:r>
            <a:br>
              <a:rPr lang="fr-FR" sz="3600" b="1" dirty="0"/>
            </a:br>
            <a:r>
              <a:rPr lang="fr-FR" sz="3600" b="1" dirty="0" smtClean="0"/>
              <a:t>Appel à VOLONTAIRES</a:t>
            </a:r>
            <a:br>
              <a:rPr lang="fr-FR" sz="3600" b="1" dirty="0" smtClean="0"/>
            </a:br>
            <a:r>
              <a:rPr lang="fr-FR" sz="3600" b="1" dirty="0" smtClean="0"/>
              <a:t/>
            </a:r>
            <a:br>
              <a:rPr lang="fr-FR" sz="3600" b="1" dirty="0" smtClean="0"/>
            </a:br>
            <a:r>
              <a:rPr lang="fr-FR" sz="3600" b="1" dirty="0" smtClean="0"/>
              <a:t/>
            </a:r>
            <a:br>
              <a:rPr lang="fr-FR" sz="3600" b="1" dirty="0" smtClean="0"/>
            </a:br>
            <a:r>
              <a:rPr lang="fr-FR" sz="2000" b="1" dirty="0" smtClean="0">
                <a:solidFill>
                  <a:schemeClr val="tx1"/>
                </a:solidFill>
              </a:rPr>
              <a:t>1) Communication </a:t>
            </a:r>
            <a:r>
              <a:rPr lang="fr-FR" sz="2000" b="1" dirty="0">
                <a:solidFill>
                  <a:schemeClr val="tx1"/>
                </a:solidFill>
              </a:rPr>
              <a:t>interne – fonction permanente et continue</a:t>
            </a:r>
            <a:r>
              <a:rPr lang="fr-FR" sz="2000" dirty="0"/>
              <a:t/>
            </a:r>
            <a:br>
              <a:rPr lang="fr-FR" sz="2000" dirty="0"/>
            </a:br>
            <a:r>
              <a:rPr lang="fr-FR" sz="2000" i="1" dirty="0" smtClean="0">
                <a:solidFill>
                  <a:srgbClr val="C00000"/>
                </a:solidFill>
              </a:rPr>
              <a:t>A </a:t>
            </a:r>
            <a:r>
              <a:rPr lang="fr-FR" sz="2000" i="1" dirty="0">
                <a:solidFill>
                  <a:srgbClr val="C00000"/>
                </a:solidFill>
              </a:rPr>
              <a:t>définir</a:t>
            </a:r>
            <a:r>
              <a:rPr lang="fr-FR" sz="2000" dirty="0"/>
              <a:t/>
            </a:r>
            <a:br>
              <a:rPr lang="fr-FR" sz="2000" dirty="0"/>
            </a:br>
            <a:r>
              <a:rPr lang="fr-FR" sz="2000" b="1" dirty="0">
                <a:solidFill>
                  <a:schemeClr val="tx1"/>
                </a:solidFill>
              </a:rPr>
              <a:t>2)</a:t>
            </a:r>
            <a:r>
              <a:rPr lang="fr-FR" sz="2000" dirty="0"/>
              <a:t> </a:t>
            </a:r>
            <a:r>
              <a:rPr lang="fr-FR" sz="2000" b="1" dirty="0">
                <a:solidFill>
                  <a:schemeClr val="tx1"/>
                </a:solidFill>
              </a:rPr>
              <a:t>Veille externe – fonction régulière mais interventions ponctuelles</a:t>
            </a:r>
            <a:r>
              <a:rPr lang="fr-FR" sz="2000" dirty="0"/>
              <a:t/>
            </a:r>
            <a:br>
              <a:rPr lang="fr-FR" sz="2000" dirty="0"/>
            </a:br>
            <a:r>
              <a:rPr lang="fr-FR" sz="2000" i="1" dirty="0" smtClean="0">
                <a:solidFill>
                  <a:srgbClr val="C00000"/>
                </a:solidFill>
              </a:rPr>
              <a:t>A </a:t>
            </a:r>
            <a:r>
              <a:rPr lang="fr-FR" sz="2000" i="1" dirty="0">
                <a:solidFill>
                  <a:srgbClr val="C00000"/>
                </a:solidFill>
              </a:rPr>
              <a:t>définir</a:t>
            </a:r>
            <a:r>
              <a:rPr lang="fr-FR" sz="2000" dirty="0"/>
              <a:t/>
            </a:r>
            <a:br>
              <a:rPr lang="fr-FR" sz="2000" dirty="0"/>
            </a:br>
            <a:r>
              <a:rPr lang="fr-FR" sz="2000" dirty="0"/>
              <a:t/>
            </a:r>
            <a:br>
              <a:rPr lang="fr-FR" sz="2000" dirty="0"/>
            </a:br>
            <a:r>
              <a:rPr lang="fr-FR" sz="2000" b="1" dirty="0">
                <a:solidFill>
                  <a:schemeClr val="tx1"/>
                </a:solidFill>
              </a:rPr>
              <a:t>4)</a:t>
            </a:r>
            <a:r>
              <a:rPr lang="fr-FR" sz="2000" dirty="0"/>
              <a:t> </a:t>
            </a:r>
            <a:r>
              <a:rPr lang="fr-FR" sz="2000" b="1" dirty="0">
                <a:solidFill>
                  <a:schemeClr val="tx1"/>
                </a:solidFill>
              </a:rPr>
              <a:t>Référent Groupes de travail – fonction régulière mais interventions ponctuelles </a:t>
            </a:r>
            <a:r>
              <a:rPr lang="fr-FR" sz="2000" b="1" i="1" dirty="0">
                <a:solidFill>
                  <a:srgbClr val="C00000"/>
                </a:solidFill>
              </a:rPr>
              <a:t>A définir</a:t>
            </a:r>
            <a:r>
              <a:rPr lang="fr-FR" sz="2000" dirty="0">
                <a:solidFill>
                  <a:schemeClr val="tx1"/>
                </a:solidFill>
              </a:rPr>
              <a:t/>
            </a:r>
            <a:br>
              <a:rPr lang="fr-FR" sz="2000" dirty="0">
                <a:solidFill>
                  <a:schemeClr val="tx1"/>
                </a:solidFill>
              </a:rPr>
            </a:br>
            <a:r>
              <a:rPr lang="fr-FR" sz="3600" b="1" dirty="0"/>
              <a:t/>
            </a:r>
            <a:br>
              <a:rPr lang="fr-FR" sz="3600" b="1" dirty="0"/>
            </a:br>
            <a:r>
              <a:rPr lang="fr-FR" sz="2400" b="1" dirty="0" smtClean="0"/>
              <a:t>Soit trois volontaires potentiels supplémentaires pour compléter la coordination du réseau.</a:t>
            </a:r>
            <a:endParaRPr lang="fr-FR" sz="2400" b="1" dirty="0"/>
          </a:p>
        </p:txBody>
      </p:sp>
    </p:spTree>
    <p:extLst>
      <p:ext uri="{BB962C8B-B14F-4D97-AF65-F5344CB8AC3E}">
        <p14:creationId xmlns:p14="http://schemas.microsoft.com/office/powerpoint/2010/main" val="132823030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5000" y="1562100"/>
            <a:ext cx="9436100" cy="4508500"/>
          </a:xfrm>
        </p:spPr>
        <p:txBody>
          <a:bodyPr/>
          <a:lstStyle/>
          <a:p>
            <a:pPr algn="ctr"/>
            <a:r>
              <a:rPr lang="fr-FR" sz="3600" b="1" dirty="0" smtClean="0"/>
              <a:t>Quel Pilotage?</a:t>
            </a:r>
            <a:br>
              <a:rPr lang="fr-FR" sz="3600" b="1" dirty="0" smtClean="0"/>
            </a:br>
            <a:r>
              <a:rPr lang="fr-FR" sz="3600" b="1" dirty="0" smtClean="0"/>
              <a:t/>
            </a:r>
            <a:br>
              <a:rPr lang="fr-FR" sz="3600" b="1" dirty="0" smtClean="0"/>
            </a:br>
            <a:r>
              <a:rPr lang="fr-FR" sz="3600" b="1" dirty="0" smtClean="0"/>
              <a:t>UN COMITE DE PILOTAGE</a:t>
            </a:r>
            <a:br>
              <a:rPr lang="fr-FR" sz="3600" b="1" dirty="0" smtClean="0"/>
            </a:br>
            <a:r>
              <a:rPr lang="fr-FR" sz="3600" b="1" dirty="0" smtClean="0"/>
              <a:t>(Renouvelant le groupe initial «  gouvernance et organisation du Réseau »)</a:t>
            </a:r>
            <a:r>
              <a:rPr lang="fr-FR" sz="3600" b="1" dirty="0" smtClean="0"/>
              <a:t/>
            </a:r>
            <a:br>
              <a:rPr lang="fr-FR" sz="3600" b="1" dirty="0" smtClean="0"/>
            </a:br>
            <a:r>
              <a:rPr lang="fr-FR" sz="3600" b="1" dirty="0"/>
              <a:t/>
            </a:r>
            <a:br>
              <a:rPr lang="fr-FR" sz="3600" b="1" dirty="0"/>
            </a:br>
            <a:r>
              <a:rPr lang="fr-FR" sz="3600" b="1" dirty="0" smtClean="0"/>
              <a:t/>
            </a:r>
            <a:br>
              <a:rPr lang="fr-FR" sz="3600" b="1" dirty="0" smtClean="0"/>
            </a:br>
            <a:endParaRPr lang="fr-FR" sz="4400" b="1" dirty="0"/>
          </a:p>
        </p:txBody>
      </p:sp>
    </p:spTree>
    <p:extLst>
      <p:ext uri="{BB962C8B-B14F-4D97-AF65-F5344CB8AC3E}">
        <p14:creationId xmlns:p14="http://schemas.microsoft.com/office/powerpoint/2010/main" val="303785479"/>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100"/>
            <a:ext cx="7927803" cy="1017687"/>
          </a:xfrm>
        </p:spPr>
        <p:txBody>
          <a:bodyPr/>
          <a:lstStyle/>
          <a:p>
            <a:pPr marL="342900" indent="-342900" algn="ctr">
              <a:buFont typeface="Wingdings" panose="05000000000000000000" pitchFamily="2" charset="2"/>
              <a:buChar char="§"/>
            </a:pPr>
            <a:r>
              <a:rPr lang="fr-FR" sz="3200" b="1" dirty="0" smtClean="0"/>
              <a:t>Qui ?</a:t>
            </a:r>
            <a:endParaRPr lang="fr-FR" sz="3200" b="1" dirty="0"/>
          </a:p>
        </p:txBody>
      </p:sp>
      <p:sp>
        <p:nvSpPr>
          <p:cNvPr id="3" name="ZoneTexte 2"/>
          <p:cNvSpPr txBox="1"/>
          <p:nvPr/>
        </p:nvSpPr>
        <p:spPr>
          <a:xfrm>
            <a:off x="1219200" y="1714500"/>
            <a:ext cx="7759700" cy="2585323"/>
          </a:xfrm>
          <a:prstGeom prst="rect">
            <a:avLst/>
          </a:prstGeom>
          <a:noFill/>
        </p:spPr>
        <p:txBody>
          <a:bodyPr wrap="square" rtlCol="0">
            <a:spAutoFit/>
          </a:bodyPr>
          <a:lstStyle/>
          <a:p>
            <a:pPr fontAlgn="base"/>
            <a:endParaRPr lang="fr-FR" dirty="0"/>
          </a:p>
          <a:p>
            <a:pPr fontAlgn="base"/>
            <a:r>
              <a:rPr lang="fr-FR" i="1" dirty="0" smtClean="0"/>
              <a:t>Tous ceux qui exercent une tâche dans le fonctionnement global du Réseau, ainsi que chaque animateur de groupe de travail…</a:t>
            </a:r>
          </a:p>
          <a:p>
            <a:pPr fontAlgn="base"/>
            <a:r>
              <a:rPr lang="fr-FR" i="1" dirty="0" smtClean="0"/>
              <a:t>Plus 1 à 2 personnes issues d’associations du RESAM.</a:t>
            </a:r>
            <a:endParaRPr lang="fr-FR" i="1" dirty="0"/>
          </a:p>
          <a:p>
            <a:pPr marL="285750" indent="-285750" fontAlgn="base">
              <a:buFontTx/>
              <a:buChar char="-"/>
            </a:pPr>
            <a:endParaRPr lang="fr-FR" i="1" dirty="0" smtClean="0"/>
          </a:p>
          <a:p>
            <a:pPr fontAlgn="base"/>
            <a:endParaRPr lang="fr-FR" i="1" dirty="0" smtClean="0"/>
          </a:p>
          <a:p>
            <a:pPr fontAlgn="base"/>
            <a:endParaRPr lang="fr-FR" i="1" dirty="0"/>
          </a:p>
          <a:p>
            <a:pPr marL="285750" indent="-285750" fontAlgn="base">
              <a:buFontTx/>
              <a:buChar char="-"/>
            </a:pPr>
            <a:endParaRPr lang="fr-FR" i="1" dirty="0" smtClean="0"/>
          </a:p>
          <a:p>
            <a:pPr marL="285750" indent="-285750" fontAlgn="base">
              <a:buFontTx/>
              <a:buChar char="-"/>
            </a:pPr>
            <a:endParaRPr lang="fr-FR" i="1" dirty="0"/>
          </a:p>
        </p:txBody>
      </p:sp>
      <p:graphicFrame>
        <p:nvGraphicFramePr>
          <p:cNvPr id="5" name="Tableau 4"/>
          <p:cNvGraphicFramePr>
            <a:graphicFrameLocks noGrp="1"/>
          </p:cNvGraphicFramePr>
          <p:nvPr>
            <p:extLst>
              <p:ext uri="{D42A27DB-BD31-4B8C-83A1-F6EECF244321}">
                <p14:modId xmlns:p14="http://schemas.microsoft.com/office/powerpoint/2010/main" val="4192393674"/>
              </p:ext>
            </p:extLst>
          </p:nvPr>
        </p:nvGraphicFramePr>
        <p:xfrm>
          <a:off x="990600" y="3052683"/>
          <a:ext cx="8128000" cy="286512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fr-FR" dirty="0" smtClean="0"/>
                        <a:t>Fonctionnement</a:t>
                      </a:r>
                      <a:r>
                        <a:rPr lang="fr-FR" baseline="0" dirty="0" smtClean="0"/>
                        <a:t> Global</a:t>
                      </a:r>
                      <a:endParaRPr lang="fr-FR" dirty="0"/>
                    </a:p>
                  </a:txBody>
                  <a:tcPr/>
                </a:tc>
                <a:tc>
                  <a:txBody>
                    <a:bodyPr/>
                    <a:lstStyle/>
                    <a:p>
                      <a:r>
                        <a:rPr lang="fr-FR" dirty="0" smtClean="0"/>
                        <a:t>Animateurs Groupe de travail</a:t>
                      </a:r>
                      <a:endParaRPr lang="fr-FR" dirty="0"/>
                    </a:p>
                  </a:txBody>
                  <a:tcPr/>
                </a:tc>
              </a:tr>
              <a:tr h="370840">
                <a:tc>
                  <a:txBody>
                    <a:bodyPr/>
                    <a:lstStyle/>
                    <a:p>
                      <a:r>
                        <a:rPr lang="fr-FR" dirty="0" smtClean="0"/>
                        <a:t>Bernard</a:t>
                      </a:r>
                      <a:r>
                        <a:rPr lang="fr-FR" baseline="0" dirty="0" smtClean="0"/>
                        <a:t> LECLERC</a:t>
                      </a:r>
                      <a:endParaRPr lang="fr-FR" dirty="0"/>
                    </a:p>
                  </a:txBody>
                  <a:tcPr/>
                </a:tc>
                <a:tc>
                  <a:txBody>
                    <a:bodyPr/>
                    <a:lstStyle/>
                    <a:p>
                      <a:r>
                        <a:rPr lang="fr-FR" dirty="0" smtClean="0"/>
                        <a:t>Malika TOUNSI/Nadège</a:t>
                      </a:r>
                      <a:r>
                        <a:rPr lang="fr-FR" baseline="0" dirty="0" smtClean="0"/>
                        <a:t> DROUOT</a:t>
                      </a:r>
                      <a:endParaRPr lang="fr-FR" dirty="0"/>
                    </a:p>
                  </a:txBody>
                  <a:tcPr/>
                </a:tc>
              </a:tr>
              <a:tr h="370840">
                <a:tc>
                  <a:txBody>
                    <a:bodyPr/>
                    <a:lstStyle/>
                    <a:p>
                      <a:r>
                        <a:rPr lang="fr-FR" dirty="0" smtClean="0"/>
                        <a:t>Marie-Claire FABERT</a:t>
                      </a:r>
                      <a:endParaRPr lang="fr-FR" dirty="0"/>
                    </a:p>
                  </a:txBody>
                  <a:tcPr/>
                </a:tc>
                <a:tc>
                  <a:txBody>
                    <a:bodyPr/>
                    <a:lstStyle/>
                    <a:p>
                      <a:r>
                        <a:rPr lang="fr-FR" dirty="0" smtClean="0"/>
                        <a:t>Véronique</a:t>
                      </a:r>
                      <a:r>
                        <a:rPr lang="fr-FR" baseline="0" dirty="0" smtClean="0"/>
                        <a:t> ETIENNE/Martine HOERNER</a:t>
                      </a:r>
                      <a:endParaRPr lang="fr-FR" dirty="0"/>
                    </a:p>
                  </a:txBody>
                  <a:tcPr/>
                </a:tc>
              </a:tr>
              <a:tr h="370840">
                <a:tc>
                  <a:txBody>
                    <a:bodyPr/>
                    <a:lstStyle/>
                    <a:p>
                      <a:r>
                        <a:rPr lang="fr-FR" dirty="0" smtClean="0"/>
                        <a:t>?</a:t>
                      </a:r>
                      <a:endParaRPr lang="fr-FR" dirty="0"/>
                    </a:p>
                  </a:txBody>
                  <a:tcPr/>
                </a:tc>
                <a:tc>
                  <a:txBody>
                    <a:bodyPr/>
                    <a:lstStyle/>
                    <a:p>
                      <a:r>
                        <a:rPr lang="fr-FR" dirty="0" smtClean="0"/>
                        <a:t>Virginie RACHET</a:t>
                      </a:r>
                      <a:endParaRPr lang="fr-FR" dirty="0"/>
                    </a:p>
                  </a:txBody>
                  <a:tcPr/>
                </a:tc>
              </a:tr>
              <a:tr h="370840">
                <a:tc>
                  <a:txBody>
                    <a:bodyPr/>
                    <a:lstStyle/>
                    <a:p>
                      <a:r>
                        <a:rPr lang="fr-FR" dirty="0" smtClean="0"/>
                        <a:t>?</a:t>
                      </a:r>
                      <a:endParaRPr lang="fr-FR" dirty="0"/>
                    </a:p>
                  </a:txBody>
                  <a:tcPr/>
                </a:tc>
                <a:tc>
                  <a:txBody>
                    <a:bodyPr/>
                    <a:lstStyle/>
                    <a:p>
                      <a:r>
                        <a:rPr lang="fr-FR" dirty="0" smtClean="0"/>
                        <a:t>Hélène</a:t>
                      </a:r>
                      <a:r>
                        <a:rPr lang="fr-FR" baseline="0" dirty="0" smtClean="0"/>
                        <a:t> LECLERC</a:t>
                      </a:r>
                      <a:endParaRPr lang="fr-FR" dirty="0"/>
                    </a:p>
                  </a:txBody>
                  <a:tcPr/>
                </a:tc>
              </a:tr>
              <a:tr h="370840">
                <a:tc>
                  <a:txBody>
                    <a:bodyPr/>
                    <a:lstStyle/>
                    <a:p>
                      <a:r>
                        <a:rPr lang="fr-FR" dirty="0" smtClean="0"/>
                        <a:t>?</a:t>
                      </a:r>
                      <a:endParaRPr lang="fr-FR" dirty="0"/>
                    </a:p>
                  </a:txBody>
                  <a:tcPr/>
                </a:tc>
                <a:tc>
                  <a:txBody>
                    <a:bodyPr/>
                    <a:lstStyle/>
                    <a:p>
                      <a:r>
                        <a:rPr lang="fr-FR" dirty="0" smtClean="0"/>
                        <a:t>?</a:t>
                      </a:r>
                      <a:endParaRPr lang="fr-FR" dirty="0"/>
                    </a:p>
                  </a:txBody>
                  <a:tcPr/>
                </a:tc>
              </a:tr>
              <a:tr h="370840">
                <a:tc gridSpan="2">
                  <a:txBody>
                    <a:bodyPr/>
                    <a:lstStyle/>
                    <a:p>
                      <a:pPr algn="ctr"/>
                      <a:r>
                        <a:rPr lang="fr-FR" dirty="0" smtClean="0"/>
                        <a:t>Danièle</a:t>
                      </a:r>
                      <a:r>
                        <a:rPr lang="fr-FR" baseline="0" dirty="0" smtClean="0"/>
                        <a:t> CHOGNOT, Dominique CAMBIANICA /Anne-Noëlle QUILLOT</a:t>
                      </a:r>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196524737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3500" y="952500"/>
            <a:ext cx="7927803" cy="1017687"/>
          </a:xfrm>
        </p:spPr>
        <p:txBody>
          <a:bodyPr/>
          <a:lstStyle/>
          <a:p>
            <a:pPr marL="342900" indent="-342900" algn="ctr">
              <a:buFont typeface="Wingdings" panose="05000000000000000000" pitchFamily="2" charset="2"/>
              <a:buChar char="§"/>
            </a:pPr>
            <a:r>
              <a:rPr lang="fr-FR" sz="3200" b="1" dirty="0" smtClean="0"/>
              <a:t>A tous, de bonnes vacances (vigilantes!) </a:t>
            </a:r>
            <a:endParaRPr lang="fr-FR" sz="3200" b="1" dirty="0"/>
          </a:p>
        </p:txBody>
      </p:sp>
      <p:pic>
        <p:nvPicPr>
          <p:cNvPr id="4" name="Image 3"/>
          <p:cNvPicPr>
            <a:picLocks noChangeAspect="1"/>
          </p:cNvPicPr>
          <p:nvPr/>
        </p:nvPicPr>
        <p:blipFill>
          <a:blip r:embed="rId2"/>
          <a:stretch>
            <a:fillRect/>
          </a:stretch>
        </p:blipFill>
        <p:spPr>
          <a:xfrm>
            <a:off x="2784759" y="3175000"/>
            <a:ext cx="3150904" cy="3136900"/>
          </a:xfrm>
          <a:prstGeom prst="rect">
            <a:avLst/>
          </a:prstGeom>
        </p:spPr>
      </p:pic>
      <p:sp>
        <p:nvSpPr>
          <p:cNvPr id="6" name="Rectangle 5"/>
          <p:cNvSpPr/>
          <p:nvPr/>
        </p:nvSpPr>
        <p:spPr>
          <a:xfrm>
            <a:off x="4711700" y="5676900"/>
            <a:ext cx="1223964" cy="24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RESAM</a:t>
            </a:r>
            <a:endParaRPr lang="fr-FR" dirty="0"/>
          </a:p>
        </p:txBody>
      </p:sp>
      <p:pic>
        <p:nvPicPr>
          <p:cNvPr id="7" name="Image 6"/>
          <p:cNvPicPr>
            <a:picLocks noChangeAspect="1"/>
          </p:cNvPicPr>
          <p:nvPr/>
        </p:nvPicPr>
        <p:blipFill>
          <a:blip r:embed="rId3"/>
          <a:stretch>
            <a:fillRect/>
          </a:stretch>
        </p:blipFill>
        <p:spPr>
          <a:xfrm>
            <a:off x="3594100" y="3996214"/>
            <a:ext cx="1117600" cy="951746"/>
          </a:xfrm>
          <a:prstGeom prst="rect">
            <a:avLst/>
          </a:prstGeom>
        </p:spPr>
      </p:pic>
    </p:spTree>
    <p:extLst>
      <p:ext uri="{BB962C8B-B14F-4D97-AF65-F5344CB8AC3E}">
        <p14:creationId xmlns:p14="http://schemas.microsoft.com/office/powerpoint/2010/main" val="3440989679"/>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ctr"/>
            <a:r>
              <a:rPr lang="fr-FR" sz="3600" b="1" dirty="0" smtClean="0"/>
              <a:t>Quelques paris communs :</a:t>
            </a:r>
            <a:br>
              <a:rPr lang="fr-FR" sz="3600" b="1" dirty="0" smtClean="0"/>
            </a:br>
            <a:r>
              <a:rPr lang="fr-FR" sz="3600" b="1" dirty="0" smtClean="0"/>
              <a:t/>
            </a:r>
            <a:br>
              <a:rPr lang="fr-FR" sz="3600" b="1" dirty="0" smtClean="0"/>
            </a:br>
            <a:r>
              <a:rPr lang="fr-FR" sz="3600" b="1" dirty="0" smtClean="0"/>
              <a:t>- </a:t>
            </a:r>
            <a:r>
              <a:rPr lang="fr-FR" sz="2400" b="1" dirty="0"/>
              <a:t>F</a:t>
            </a:r>
            <a:r>
              <a:rPr lang="fr-FR" sz="2400" b="1" dirty="0" smtClean="0"/>
              <a:t>aire vivre un réseau à géométrie variable </a:t>
            </a:r>
            <a:br>
              <a:rPr lang="fr-FR" sz="2400" b="1" dirty="0" smtClean="0"/>
            </a:br>
            <a:r>
              <a:rPr lang="fr-FR" sz="2400" b="1" dirty="0" smtClean="0"/>
              <a:t/>
            </a:r>
            <a:br>
              <a:rPr lang="fr-FR" sz="2400" b="1" dirty="0" smtClean="0"/>
            </a:br>
            <a:r>
              <a:rPr lang="fr-FR" sz="2400" b="1" dirty="0" smtClean="0"/>
              <a:t>- </a:t>
            </a:r>
            <a:r>
              <a:rPr lang="fr-FR" sz="2400" b="1" dirty="0"/>
              <a:t>E</a:t>
            </a:r>
            <a:r>
              <a:rPr lang="fr-FR" sz="2400" b="1" dirty="0" smtClean="0"/>
              <a:t>tre capable de solidarité entre associations de solidarité</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392646218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100"/>
            <a:ext cx="7927803" cy="1219200"/>
          </a:xfrm>
        </p:spPr>
        <p:txBody>
          <a:bodyPr/>
          <a:lstStyle/>
          <a:p>
            <a:pPr marL="342900" indent="-342900" algn="ctr">
              <a:buFont typeface="Wingdings" panose="05000000000000000000" pitchFamily="2" charset="2"/>
              <a:buChar char="§"/>
            </a:pPr>
            <a:r>
              <a:rPr lang="fr-FR" sz="2400" b="1" dirty="0" smtClean="0"/>
              <a:t>Un réseau à géométrie variable </a:t>
            </a:r>
            <a:br>
              <a:rPr lang="fr-FR" sz="2400" b="1" dirty="0" smtClean="0"/>
            </a:br>
            <a:r>
              <a:rPr lang="fr-FR" sz="2400" b="1" dirty="0" smtClean="0"/>
              <a:t/>
            </a:r>
            <a:br>
              <a:rPr lang="fr-FR" sz="2400" b="1" dirty="0" smtClean="0"/>
            </a:br>
            <a:r>
              <a:rPr lang="fr-FR" sz="2400" b="1" dirty="0" smtClean="0"/>
              <a:t>Qu’est- ce qu’un réseau ?</a:t>
            </a:r>
            <a:endParaRPr lang="fr-FR" sz="4400" b="1" dirty="0"/>
          </a:p>
        </p:txBody>
      </p:sp>
      <p:sp>
        <p:nvSpPr>
          <p:cNvPr id="3" name="ZoneTexte 2"/>
          <p:cNvSpPr txBox="1"/>
          <p:nvPr/>
        </p:nvSpPr>
        <p:spPr>
          <a:xfrm>
            <a:off x="1460500" y="1912826"/>
            <a:ext cx="7759700" cy="3970318"/>
          </a:xfrm>
          <a:prstGeom prst="rect">
            <a:avLst/>
          </a:prstGeom>
          <a:noFill/>
        </p:spPr>
        <p:txBody>
          <a:bodyPr wrap="square" rtlCol="0">
            <a:spAutoFit/>
          </a:bodyPr>
          <a:lstStyle/>
          <a:p>
            <a:pPr fontAlgn="base"/>
            <a:r>
              <a:rPr lang="fr-FR" dirty="0"/>
              <a:t>La </a:t>
            </a:r>
            <a:r>
              <a:rPr lang="fr-FR" dirty="0">
                <a:hlinkClick r:id="rId2"/>
              </a:rPr>
              <a:t>loi contre les exclusions du 29 juillet 1998</a:t>
            </a:r>
            <a:r>
              <a:rPr lang="fr-FR" dirty="0"/>
              <a:t> intègre la notion de réseau dans son article 156. </a:t>
            </a:r>
            <a:endParaRPr lang="fr-FR" dirty="0" smtClean="0"/>
          </a:p>
          <a:p>
            <a:pPr fontAlgn="base"/>
            <a:endParaRPr lang="fr-FR" i="1" dirty="0"/>
          </a:p>
          <a:p>
            <a:pPr fontAlgn="base"/>
            <a:r>
              <a:rPr lang="fr-FR" i="1" dirty="0" smtClean="0"/>
              <a:t>Un </a:t>
            </a:r>
            <a:r>
              <a:rPr lang="fr-FR" i="1" dirty="0"/>
              <a:t>réseau est un ensemble organisé de plusieurs personnes physiques ou morales, dites acteurs du réseau, dispersées dans une zone territoriale donnée, de compétences différentes et complémentaires qui agissent pour un objectif commun, selon des normes et des valeurs partagées, sur la base d'une coopération volontaire pour améliorer la prise en charge d'une communauté</a:t>
            </a:r>
            <a:r>
              <a:rPr lang="fr-FR" i="1" dirty="0" smtClean="0"/>
              <a:t>.</a:t>
            </a:r>
          </a:p>
          <a:p>
            <a:pPr fontAlgn="base"/>
            <a:endParaRPr lang="fr-FR" i="1" dirty="0"/>
          </a:p>
          <a:p>
            <a:pPr fontAlgn="base"/>
            <a:r>
              <a:rPr lang="fr-FR" i="1" dirty="0" smtClean="0"/>
              <a:t>Les objectifs d’un réseau: soutien réciproque, partage de pratiques et de ressources, mais  aussi interventions partagées, actions communes...</a:t>
            </a:r>
          </a:p>
          <a:p>
            <a:pPr fontAlgn="base"/>
            <a:endParaRPr lang="fr-FR" i="1" dirty="0"/>
          </a:p>
          <a:p>
            <a:pPr fontAlgn="base"/>
            <a:r>
              <a:rPr lang="fr-FR" i="1" dirty="0" smtClean="0"/>
              <a:t>« Apparition de formes inédites d’action </a:t>
            </a:r>
            <a:r>
              <a:rPr lang="fr-FR" i="1" dirty="0"/>
              <a:t>collective dans l’espace </a:t>
            </a:r>
            <a:r>
              <a:rPr lang="fr-FR" i="1" dirty="0" smtClean="0"/>
              <a:t>social</a:t>
            </a:r>
            <a:r>
              <a:rPr lang="fr-FR" dirty="0" smtClean="0"/>
              <a:t> »</a:t>
            </a:r>
            <a:endParaRPr lang="fr-FR" i="1" dirty="0"/>
          </a:p>
        </p:txBody>
      </p:sp>
    </p:spTree>
    <p:extLst>
      <p:ext uri="{BB962C8B-B14F-4D97-AF65-F5344CB8AC3E}">
        <p14:creationId xmlns:p14="http://schemas.microsoft.com/office/powerpoint/2010/main" val="213471818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100"/>
            <a:ext cx="7927803" cy="1219200"/>
          </a:xfrm>
        </p:spPr>
        <p:txBody>
          <a:bodyPr/>
          <a:lstStyle/>
          <a:p>
            <a:pPr marL="342900" indent="-342900" algn="ctr">
              <a:buFont typeface="Wingdings" panose="05000000000000000000" pitchFamily="2" charset="2"/>
              <a:buChar char="§"/>
            </a:pPr>
            <a:r>
              <a:rPr lang="fr-FR" sz="2400" b="1" dirty="0" smtClean="0"/>
              <a:t>Un réseau à géométrie variable </a:t>
            </a:r>
            <a:br>
              <a:rPr lang="fr-FR" sz="2400" b="1" dirty="0" smtClean="0"/>
            </a:br>
            <a:r>
              <a:rPr lang="fr-FR" sz="2400" b="1" dirty="0" smtClean="0"/>
              <a:t/>
            </a:r>
            <a:br>
              <a:rPr lang="fr-FR" sz="2400" b="1" dirty="0" smtClean="0"/>
            </a:br>
            <a:r>
              <a:rPr lang="fr-FR" sz="2400" b="1" dirty="0" smtClean="0"/>
              <a:t>Pourquoi?</a:t>
            </a:r>
            <a:endParaRPr lang="fr-FR" sz="4400" b="1" dirty="0"/>
          </a:p>
        </p:txBody>
      </p:sp>
      <p:sp>
        <p:nvSpPr>
          <p:cNvPr id="3" name="ZoneTexte 2"/>
          <p:cNvSpPr txBox="1"/>
          <p:nvPr/>
        </p:nvSpPr>
        <p:spPr>
          <a:xfrm>
            <a:off x="1193800" y="2103326"/>
            <a:ext cx="7937500" cy="2031325"/>
          </a:xfrm>
          <a:prstGeom prst="rect">
            <a:avLst/>
          </a:prstGeom>
          <a:noFill/>
        </p:spPr>
        <p:txBody>
          <a:bodyPr wrap="square" rtlCol="0">
            <a:spAutoFit/>
          </a:bodyPr>
          <a:lstStyle/>
          <a:p>
            <a:pPr marL="285750" indent="-285750" fontAlgn="base">
              <a:buFontTx/>
              <a:buChar char="-"/>
            </a:pPr>
            <a:r>
              <a:rPr lang="fr-FR" i="1" dirty="0" smtClean="0"/>
              <a:t>D’une part des associations identifiées comme membres du réseau</a:t>
            </a:r>
            <a:r>
              <a:rPr lang="fr-FR" i="1" dirty="0"/>
              <a:t> </a:t>
            </a:r>
            <a:r>
              <a:rPr lang="fr-FR" i="1" dirty="0" smtClean="0"/>
              <a:t>adhèrent à la charte commune définissant les valeurs et modes de fonctionnement partagés.</a:t>
            </a:r>
          </a:p>
          <a:p>
            <a:pPr fontAlgn="base"/>
            <a:endParaRPr lang="fr-FR" i="1" dirty="0" smtClean="0"/>
          </a:p>
          <a:p>
            <a:pPr marL="285750" indent="-285750" fontAlgn="base">
              <a:buFontTx/>
              <a:buChar char="-"/>
            </a:pPr>
            <a:r>
              <a:rPr lang="fr-FR" i="1" dirty="0" smtClean="0"/>
              <a:t>D’autre part des associations et partenaires institutionnels participent ponctuellement à des temps de travail ou des initiatives portées par le Réseau.</a:t>
            </a:r>
          </a:p>
        </p:txBody>
      </p:sp>
      <p:sp>
        <p:nvSpPr>
          <p:cNvPr id="4" name="Sous-titre 3"/>
          <p:cNvSpPr>
            <a:spLocks noGrp="1"/>
          </p:cNvSpPr>
          <p:nvPr>
            <p:ph type="subTitle" idx="1"/>
          </p:nvPr>
        </p:nvSpPr>
        <p:spPr>
          <a:xfrm>
            <a:off x="1151467" y="4599677"/>
            <a:ext cx="7766936" cy="1877323"/>
          </a:xfrm>
        </p:spPr>
        <p:txBody>
          <a:bodyPr>
            <a:normAutofit fontScale="92500" lnSpcReduction="10000"/>
          </a:bodyPr>
          <a:lstStyle/>
          <a:p>
            <a:r>
              <a:rPr lang="fr-FR" dirty="0" smtClean="0"/>
              <a:t>DEUX POINTS FORTS A FAIRE VIVRE </a:t>
            </a:r>
          </a:p>
          <a:p>
            <a:r>
              <a:rPr lang="fr-FR" dirty="0" smtClean="0"/>
              <a:t>Créer de l’espace pour de nouveaux entrants </a:t>
            </a:r>
            <a:r>
              <a:rPr lang="fr-FR" b="1" dirty="0" smtClean="0"/>
              <a:t>: fin 2017 et début 2018, le CLLAJ et ADAM  </a:t>
            </a:r>
          </a:p>
          <a:p>
            <a:endParaRPr lang="fr-FR" dirty="0"/>
          </a:p>
          <a:p>
            <a:r>
              <a:rPr lang="fr-FR" dirty="0" smtClean="0"/>
              <a:t>Favoriser les interactions du Réseau avec des partenaires sociaux et associatifs hors réseau : Groupe Accès à la Culture par </a:t>
            </a:r>
            <a:r>
              <a:rPr lang="fr-FR" dirty="0" smtClean="0"/>
              <a:t>exemple.</a:t>
            </a:r>
            <a:endParaRPr lang="fr-FR" dirty="0"/>
          </a:p>
        </p:txBody>
      </p:sp>
    </p:spTree>
    <p:extLst>
      <p:ext uri="{BB962C8B-B14F-4D97-AF65-F5344CB8AC3E}">
        <p14:creationId xmlns:p14="http://schemas.microsoft.com/office/powerpoint/2010/main" val="3764200893"/>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1018428" y="0"/>
            <a:ext cx="7640544" cy="6858000"/>
          </a:xfrm>
          <a:prstGeom prst="rect">
            <a:avLst/>
          </a:prstGeom>
        </p:spPr>
      </p:pic>
    </p:spTree>
    <p:extLst>
      <p:ext uri="{BB962C8B-B14F-4D97-AF65-F5344CB8AC3E}">
        <p14:creationId xmlns:p14="http://schemas.microsoft.com/office/powerpoint/2010/main" val="289485597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1674" y="818487"/>
            <a:ext cx="8678251" cy="3290625"/>
          </a:xfrm>
          <a:prstGeom prst="rect">
            <a:avLst/>
          </a:prstGeom>
        </p:spPr>
      </p:pic>
      <p:sp>
        <p:nvSpPr>
          <p:cNvPr id="3" name="ZoneTexte 2"/>
          <p:cNvSpPr txBox="1"/>
          <p:nvPr/>
        </p:nvSpPr>
        <p:spPr>
          <a:xfrm>
            <a:off x="4597400" y="4254500"/>
            <a:ext cx="4216400" cy="2031325"/>
          </a:xfrm>
          <a:prstGeom prst="rect">
            <a:avLst/>
          </a:prstGeom>
          <a:noFill/>
        </p:spPr>
        <p:txBody>
          <a:bodyPr wrap="square" rtlCol="0">
            <a:spAutoFit/>
          </a:bodyPr>
          <a:lstStyle/>
          <a:p>
            <a:r>
              <a:rPr lang="fr-FR" u="sng" dirty="0" smtClean="0"/>
              <a:t>ASSOCIATIONS INITIALEMENT MEMBRES DU RESEAU</a:t>
            </a:r>
          </a:p>
          <a:p>
            <a:r>
              <a:rPr lang="fr-FR" u="sng" dirty="0" smtClean="0"/>
              <a:t>En vert </a:t>
            </a:r>
            <a:r>
              <a:rPr lang="fr-FR" dirty="0" smtClean="0"/>
              <a:t>: participation effective au réseau, sans retour du renouvellement d’adhésion à la Charte (formulaire) .</a:t>
            </a:r>
          </a:p>
          <a:p>
            <a:r>
              <a:rPr lang="fr-FR" u="sng" dirty="0" smtClean="0"/>
              <a:t>En jaune : </a:t>
            </a:r>
            <a:r>
              <a:rPr lang="fr-FR" dirty="0" smtClean="0"/>
              <a:t>aucune nouvelle directe récente.</a:t>
            </a:r>
            <a:endParaRPr lang="fr-FR" dirty="0"/>
          </a:p>
        </p:txBody>
      </p:sp>
    </p:spTree>
    <p:extLst>
      <p:ext uri="{BB962C8B-B14F-4D97-AF65-F5344CB8AC3E}">
        <p14:creationId xmlns:p14="http://schemas.microsoft.com/office/powerpoint/2010/main" val="67141451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419100"/>
            <a:ext cx="7927803" cy="1993900"/>
          </a:xfrm>
        </p:spPr>
        <p:txBody>
          <a:bodyPr/>
          <a:lstStyle/>
          <a:p>
            <a:pPr marL="342900" indent="-342900" algn="ctr">
              <a:buFont typeface="Wingdings" panose="05000000000000000000" pitchFamily="2" charset="2"/>
              <a:buChar char="§"/>
            </a:pPr>
            <a:r>
              <a:rPr lang="fr-FR" sz="2400" b="1" dirty="0" smtClean="0"/>
              <a:t>Etre </a:t>
            </a:r>
            <a:r>
              <a:rPr lang="fr-FR" sz="2400" b="1" dirty="0"/>
              <a:t>capable de solidarité entre </a:t>
            </a:r>
            <a:r>
              <a:rPr lang="fr-FR" sz="2400" b="1" dirty="0" smtClean="0"/>
              <a:t>Associations </a:t>
            </a:r>
            <a:r>
              <a:rPr lang="fr-FR" sz="2400" b="1" dirty="0"/>
              <a:t>de </a:t>
            </a:r>
            <a:r>
              <a:rPr lang="fr-FR" sz="2400" b="1" dirty="0" smtClean="0"/>
              <a:t>Solidarité</a:t>
            </a:r>
            <a:br>
              <a:rPr lang="fr-FR" sz="2400" b="1" dirty="0" smtClean="0"/>
            </a:br>
            <a:r>
              <a:rPr lang="fr-FR" sz="2400" b="1" dirty="0" smtClean="0"/>
              <a:t/>
            </a:r>
            <a:br>
              <a:rPr lang="fr-FR" sz="2400" b="1" dirty="0" smtClean="0"/>
            </a:br>
            <a:r>
              <a:rPr lang="fr-FR" sz="2400" b="1" dirty="0" smtClean="0"/>
              <a:t>Comment ?</a:t>
            </a:r>
            <a:endParaRPr lang="fr-FR" sz="4400" b="1" dirty="0"/>
          </a:p>
        </p:txBody>
      </p:sp>
      <p:sp>
        <p:nvSpPr>
          <p:cNvPr id="3" name="ZoneTexte 2"/>
          <p:cNvSpPr txBox="1"/>
          <p:nvPr/>
        </p:nvSpPr>
        <p:spPr>
          <a:xfrm>
            <a:off x="1308100" y="2413000"/>
            <a:ext cx="7759700" cy="5078313"/>
          </a:xfrm>
          <a:prstGeom prst="rect">
            <a:avLst/>
          </a:prstGeom>
          <a:noFill/>
        </p:spPr>
        <p:txBody>
          <a:bodyPr wrap="square" rtlCol="0">
            <a:spAutoFit/>
          </a:bodyPr>
          <a:lstStyle/>
          <a:p>
            <a:pPr fontAlgn="base"/>
            <a:endParaRPr lang="fr-FR" dirty="0"/>
          </a:p>
          <a:p>
            <a:pPr marL="285750" indent="-285750" fontAlgn="base">
              <a:buFontTx/>
              <a:buChar char="-"/>
            </a:pPr>
            <a:r>
              <a:rPr lang="fr-FR" i="1" dirty="0" smtClean="0"/>
              <a:t>Un appel à bénévolat ponctuel   : </a:t>
            </a:r>
            <a:r>
              <a:rPr lang="fr-FR" i="1" dirty="0" err="1" smtClean="0"/>
              <a:t>Comsyr</a:t>
            </a:r>
            <a:r>
              <a:rPr lang="fr-FR" i="1" dirty="0" smtClean="0"/>
              <a:t> par exemple…</a:t>
            </a:r>
          </a:p>
          <a:p>
            <a:pPr fontAlgn="base"/>
            <a:endParaRPr lang="fr-FR" i="1" dirty="0" smtClean="0"/>
          </a:p>
          <a:p>
            <a:pPr marL="285750" indent="-285750" fontAlgn="base">
              <a:buFontTx/>
              <a:buChar char="-"/>
            </a:pPr>
            <a:r>
              <a:rPr lang="fr-FR" i="1" dirty="0" smtClean="0"/>
              <a:t>Une participation ou représentation lors d’actions communes : invitation faite aux députés, journée de lutte contre la misère…</a:t>
            </a:r>
          </a:p>
          <a:p>
            <a:pPr marL="285750" indent="-285750" fontAlgn="base">
              <a:buFontTx/>
              <a:buChar char="-"/>
            </a:pPr>
            <a:endParaRPr lang="fr-FR" i="1" dirty="0"/>
          </a:p>
          <a:p>
            <a:pPr marL="285750" indent="-285750" fontAlgn="base">
              <a:buFontTx/>
              <a:buChar char="-"/>
            </a:pPr>
            <a:r>
              <a:rPr lang="fr-FR" i="1" dirty="0" smtClean="0"/>
              <a:t>Une communication d’informations : calendrier sur 2 mois, retour de réunions partenariales par exemple…</a:t>
            </a:r>
          </a:p>
          <a:p>
            <a:pPr marL="285750" indent="-285750" fontAlgn="base">
              <a:buFontTx/>
              <a:buChar char="-"/>
            </a:pPr>
            <a:endParaRPr lang="fr-FR" i="1" dirty="0"/>
          </a:p>
          <a:p>
            <a:pPr marL="285750" indent="-285750" fontAlgn="base">
              <a:buFontTx/>
              <a:buChar char="-"/>
            </a:pPr>
            <a:r>
              <a:rPr lang="fr-FR" i="1" dirty="0" smtClean="0"/>
              <a:t>Un engagement possible dans l’animation du réseau.</a:t>
            </a:r>
          </a:p>
          <a:p>
            <a:pPr marL="285750" indent="-285750" fontAlgn="base">
              <a:buFontTx/>
              <a:buChar char="-"/>
            </a:pPr>
            <a:endParaRPr lang="fr-FR" i="1" dirty="0"/>
          </a:p>
          <a:p>
            <a:pPr marL="285750" indent="-285750" fontAlgn="base">
              <a:buFontTx/>
              <a:buChar char="-"/>
            </a:pPr>
            <a:endParaRPr lang="fr-FR" i="1" dirty="0" smtClean="0"/>
          </a:p>
          <a:p>
            <a:pPr fontAlgn="base"/>
            <a:r>
              <a:rPr lang="fr-FR" i="1" dirty="0" smtClean="0"/>
              <a:t>TOUT ce qui permet de ne pas s’éloigner les uns des autres en terme d’intérêts réciproques, TOUT ce qui peut permettre de nourrir des objectifs communs, qui alimente possiblement la mobilisation.</a:t>
            </a:r>
          </a:p>
          <a:p>
            <a:pPr marL="285750" indent="-285750" fontAlgn="base">
              <a:buFontTx/>
              <a:buChar char="-"/>
            </a:pPr>
            <a:endParaRPr lang="fr-FR" i="1" dirty="0"/>
          </a:p>
          <a:p>
            <a:pPr marL="285750" indent="-285750" fontAlgn="base">
              <a:buFontTx/>
              <a:buChar char="-"/>
            </a:pPr>
            <a:endParaRPr lang="fr-FR" i="1" dirty="0" smtClean="0"/>
          </a:p>
          <a:p>
            <a:pPr marL="285750" indent="-285750" fontAlgn="base">
              <a:buFontTx/>
              <a:buChar char="-"/>
            </a:pPr>
            <a:endParaRPr lang="fr-FR" i="1" dirty="0"/>
          </a:p>
        </p:txBody>
      </p:sp>
      <p:sp>
        <p:nvSpPr>
          <p:cNvPr id="4" name="Flèche droite 3"/>
          <p:cNvSpPr/>
          <p:nvPr/>
        </p:nvSpPr>
        <p:spPr>
          <a:xfrm>
            <a:off x="63500" y="5803900"/>
            <a:ext cx="124460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853683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ctr"/>
            <a:r>
              <a:rPr lang="fr-FR" sz="3600" b="1" dirty="0" smtClean="0"/>
              <a:t>Quels paris tenus et à poursuivre ?</a:t>
            </a:r>
            <a:br>
              <a:rPr lang="fr-FR" sz="3600" b="1" dirty="0" smtClean="0"/>
            </a:br>
            <a:r>
              <a:rPr lang="fr-FR" sz="3600" b="1" dirty="0" smtClean="0"/>
              <a:t/>
            </a:r>
            <a:br>
              <a:rPr lang="fr-FR" sz="3600" b="1" dirty="0" smtClean="0"/>
            </a:br>
            <a:r>
              <a:rPr lang="fr-FR" sz="3600" b="1" dirty="0" smtClean="0"/>
              <a:t>Retour des GROUPES DE TRAVAIL</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172858190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730</Words>
  <Application>Microsoft Office PowerPoint</Application>
  <PresentationFormat>Grand écran</PresentationFormat>
  <Paragraphs>128</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Trebuchet MS</vt:lpstr>
      <vt:lpstr>Wingdings</vt:lpstr>
      <vt:lpstr>Wingdings 3</vt:lpstr>
      <vt:lpstr>Facette</vt:lpstr>
      <vt:lpstr>Réunion Plénière</vt:lpstr>
      <vt:lpstr>Ordre du Jour </vt:lpstr>
      <vt:lpstr>Quelques paris communs :  - Faire vivre un réseau à géométrie variable   - Etre capable de solidarité entre associations de solidarité  </vt:lpstr>
      <vt:lpstr>Un réseau à géométrie variable   Qu’est- ce qu’un réseau ?</vt:lpstr>
      <vt:lpstr>Un réseau à géométrie variable   Pourquoi?</vt:lpstr>
      <vt:lpstr>Présentation PowerPoint</vt:lpstr>
      <vt:lpstr>Présentation PowerPoint</vt:lpstr>
      <vt:lpstr>Etre capable de solidarité entre Associations de Solidarité  Comment ?</vt:lpstr>
      <vt:lpstr>Quels paris tenus et à poursuivre ?  Retour des GROUPES DE TRAVAIL  </vt:lpstr>
      <vt:lpstr>Groupes thématiques actifs à ce jour: 1) Accès aux soins 2) Hébergement Logement 3) Transport 4) Apprentissage du français 5) Accès à la culture  Groupe transversal :  Migrants à Metz  Activité transversale : Maintien et suivi du site internet</vt:lpstr>
      <vt:lpstr>ACCES AUX SOINS Groupe piloté par Médecins du Monde</vt:lpstr>
      <vt:lpstr>HEBERGEMENT LOGEMENT Groupe piloté par la FONDATION ABBE PIERRE</vt:lpstr>
      <vt:lpstr>TRANSPORT Groupe copiloté</vt:lpstr>
      <vt:lpstr>APPRENTISSAGE DU FRANCAIS Groupe piloté par Anim’Fle</vt:lpstr>
      <vt:lpstr>ACCES A LA CULTURE Groupe piloté par Hélène</vt:lpstr>
      <vt:lpstr>MIGRANTS A METZ Groupe Copiloté</vt:lpstr>
      <vt:lpstr>MAINTENANCE DU SITE INTERNET Bernard</vt:lpstr>
      <vt:lpstr>MAINTENANCE DU SITE INTERNET Bernard</vt:lpstr>
      <vt:lpstr>Quel mode d’animation ?  Présentation d’une REPARTITION DES TÂCHES  De quoi se compose une fonction de coordination d’un réseau ? </vt:lpstr>
      <vt:lpstr>1) Communication interne – fonction permanente et continue Supervision de la messagerie du réseau- répartition des mails- réalisation du calendrier des actions publiques du réseau. 2) Veille externe – fonction régulière mais interventions ponctuelles Veille presse et retour de réunions partenariales en fonction de leur intérêt et pertinence pour le réseau. 3) Porte-parole – fonction occasionnelle  Relation presse, courrier public, représentation possible du réseau. 4) Coordinateur des Groupes de travail – fonction régulière mais interventions ponctuelles Relais des groupes de travail occasionnels ou non, diffusion des CR de Réunion (fait en interne par ceux qui investissent les GT), lancement de projets de rencontres thématiques en fonction des interpellations reçues. 5) Organisation d’évènements communs et/ou conviviaux- fonction occasionnelle Préparation des assemblées plénières, synthèse de travaux communs, autres propositions ponctuelles conviviales.  FONCTIONS TRANSVERSALES :  - Suivi du site internet - Groupe Gouvernance et Organisation (mis en route cette année)</vt:lpstr>
      <vt:lpstr>1) Communication interne – fonction permanente et continue Supervision de la messagerie du réseau A définir 2) Veille externe – fonction régulière mais interventions ponctuelles Veille presse et retour de réunions partenariales en fonction de leur intérêt et pertinence pour le réseau. A définir 3) Porte-parole – fonction occasionnelle Fonction « tournante » Relation presse, courrier public, représentation possible du réseau. 4) Coordinateur des Groupes de travail – fonction régulière mais interventions ponctuelles A définir Relais des groupes de travail occasionnels ou non, diffusion des CR de Réunion (fait en interne par ceux qui investissent les GT), lancement de projets de rencontres thématiques en fonction des interpellations reçues. 5) Organisation d’évènements communs et/ou conviviaux- fonction occasionnelle Préparation des assemblées plénières, synthèse de travaux communs, autres propositions ponctuelles conviviales. Marie-Claire Fabert  FONCTION TRANSVERSALE : suivi du site internet  Bernard Leclerc</vt:lpstr>
      <vt:lpstr> Appel à VOLONTAIRES   1) Communication interne – fonction permanente et continue A définir 2) Veille externe – fonction régulière mais interventions ponctuelles A définir  4) Référent Groupes de travail – fonction régulière mais interventions ponctuelles A définir  Soit trois volontaires potentiels supplémentaires pour compléter la coordination du réseau.</vt:lpstr>
      <vt:lpstr>Quel Pilotage?  UN COMITE DE PILOTAGE (Renouvelant le groupe initial «  gouvernance et organisation du Réseau »)   </vt:lpstr>
      <vt:lpstr>Qui ?</vt:lpstr>
      <vt:lpstr>A tous, de bonnes vacances (vigilantes!)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Plénière</dc:title>
  <dc:creator>Marie-Claire Fabert</dc:creator>
  <cp:lastModifiedBy>Marie-Claire Fabert</cp:lastModifiedBy>
  <cp:revision>25</cp:revision>
  <cp:lastPrinted>2018-06-28T11:50:02Z</cp:lastPrinted>
  <dcterms:created xsi:type="dcterms:W3CDTF">2018-06-28T06:16:41Z</dcterms:created>
  <dcterms:modified xsi:type="dcterms:W3CDTF">2018-06-28T21:11:43Z</dcterms:modified>
</cp:coreProperties>
</file>